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1" r:id="rId1"/>
    <p:sldMasterId id="2147483673" r:id="rId2"/>
  </p:sldMasterIdLst>
  <p:notesMasterIdLst>
    <p:notesMasterId r:id="rId47"/>
  </p:notesMasterIdLst>
  <p:handoutMasterIdLst>
    <p:handoutMasterId r:id="rId48"/>
  </p:handoutMasterIdLst>
  <p:sldIdLst>
    <p:sldId id="331" r:id="rId3"/>
    <p:sldId id="517" r:id="rId4"/>
    <p:sldId id="511" r:id="rId5"/>
    <p:sldId id="532" r:id="rId6"/>
    <p:sldId id="515" r:id="rId7"/>
    <p:sldId id="523" r:id="rId8"/>
    <p:sldId id="516" r:id="rId9"/>
    <p:sldId id="502" r:id="rId10"/>
    <p:sldId id="525" r:id="rId11"/>
    <p:sldId id="507" r:id="rId12"/>
    <p:sldId id="506" r:id="rId13"/>
    <p:sldId id="513" r:id="rId14"/>
    <p:sldId id="508" r:id="rId15"/>
    <p:sldId id="527" r:id="rId16"/>
    <p:sldId id="414" r:id="rId17"/>
    <p:sldId id="365" r:id="rId18"/>
    <p:sldId id="363" r:id="rId19"/>
    <p:sldId id="410" r:id="rId20"/>
    <p:sldId id="427" r:id="rId21"/>
    <p:sldId id="364" r:id="rId22"/>
    <p:sldId id="426" r:id="rId23"/>
    <p:sldId id="421" r:id="rId24"/>
    <p:sldId id="422" r:id="rId25"/>
    <p:sldId id="443" r:id="rId26"/>
    <p:sldId id="477" r:id="rId27"/>
    <p:sldId id="433" r:id="rId28"/>
    <p:sldId id="529" r:id="rId29"/>
    <p:sldId id="435" r:id="rId30"/>
    <p:sldId id="425" r:id="rId31"/>
    <p:sldId id="447" r:id="rId32"/>
    <p:sldId id="420" r:id="rId33"/>
    <p:sldId id="431" r:id="rId34"/>
    <p:sldId id="362" r:id="rId35"/>
    <p:sldId id="419" r:id="rId36"/>
    <p:sldId id="533" r:id="rId37"/>
    <p:sldId id="520" r:id="rId38"/>
    <p:sldId id="521" r:id="rId39"/>
    <p:sldId id="522" r:id="rId40"/>
    <p:sldId id="460" r:id="rId41"/>
    <p:sldId id="470" r:id="rId42"/>
    <p:sldId id="519" r:id="rId43"/>
    <p:sldId id="473" r:id="rId44"/>
    <p:sldId id="531" r:id="rId45"/>
    <p:sldId id="486" r:id="rId4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hristopher Stephan" initials="" lastIdx="1" clrIdx="0"/>
  <p:cmAuthor id="1" name="Lu, M. (Meng)" initials="LM(" lastIdx="3"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F44A"/>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5EF9BE-0FA2-48DA-84FE-81A116F7245C}">
  <a:tblStyle styleId="{0A5EF9BE-0FA2-48DA-84FE-81A116F7245C}"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 styleId="{726EE045-7CFE-4BD8-B99E-9CB58A9A12CC}" styleName="Table_1">
    <a:wholeTbl>
      <a:tcTxStyle b="off" i="off">
        <a:font>
          <a:latin typeface="Calibri Light"/>
          <a:ea typeface="Calibri Light"/>
          <a:cs typeface="Calibri Light"/>
        </a:font>
        <a:srgbClr val="000000"/>
      </a:tcTxStyle>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fill>
          <a:solidFill>
            <a:srgbClr val="FFFFFF">
              <a:alpha val="0"/>
            </a:srgbClr>
          </a:solid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38" autoAdjust="0"/>
    <p:restoredTop sz="94660"/>
  </p:normalViewPr>
  <p:slideViewPr>
    <p:cSldViewPr snapToGrid="0">
      <p:cViewPr varScale="1">
        <p:scale>
          <a:sx n="115" d="100"/>
          <a:sy n="115" d="100"/>
        </p:scale>
        <p:origin x="520"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9EFE78FD-3301-49E6-A1A9-801F6E6B8A39}"/>
              </a:ext>
            </a:extLst>
          </p:cNvPr>
          <p:cNvSpPr>
            <a:spLocks noGrp="1"/>
          </p:cNvSpPr>
          <p:nvPr>
            <p:ph type="hdr" sz="quarter"/>
          </p:nvPr>
        </p:nvSpPr>
        <p:spPr>
          <a:xfrm>
            <a:off x="1"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xmlns="" id="{2BEFE4CF-FDF7-4A6D-80F8-C03D1AD9F55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3D5364-5166-4975-94DA-0001A4A5B9EE}" type="datetimeFigureOut">
              <a:rPr lang="en-GB" smtClean="0"/>
              <a:t>03/09/2019</a:t>
            </a:fld>
            <a:endParaRPr lang="en-GB"/>
          </a:p>
        </p:txBody>
      </p:sp>
      <p:sp>
        <p:nvSpPr>
          <p:cNvPr id="4" name="Footer Placeholder 3">
            <a:extLst>
              <a:ext uri="{FF2B5EF4-FFF2-40B4-BE49-F238E27FC236}">
                <a16:creationId xmlns:a16="http://schemas.microsoft.com/office/drawing/2014/main" xmlns="" id="{C378FB43-5C4B-43B2-A593-C47349719D73}"/>
              </a:ext>
            </a:extLst>
          </p:cNvPr>
          <p:cNvSpPr>
            <a:spLocks noGrp="1"/>
          </p:cNvSpPr>
          <p:nvPr>
            <p:ph type="ftr" sz="quarter" idx="2"/>
          </p:nvPr>
        </p:nvSpPr>
        <p:spPr>
          <a:xfrm>
            <a:off x="1" y="8685214"/>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xmlns="" id="{7FDAFCE4-EFA0-4DEF-8EED-2E7AA3D35867}"/>
              </a:ext>
            </a:extLst>
          </p:cNvPr>
          <p:cNvSpPr>
            <a:spLocks noGrp="1"/>
          </p:cNvSpPr>
          <p:nvPr>
            <p:ph type="sldNum" sz="quarter" idx="3"/>
          </p:nvPr>
        </p:nvSpPr>
        <p:spPr>
          <a:xfrm>
            <a:off x="3884613" y="8685214"/>
            <a:ext cx="2971800" cy="458787"/>
          </a:xfrm>
          <a:prstGeom prst="rect">
            <a:avLst/>
          </a:prstGeom>
        </p:spPr>
        <p:txBody>
          <a:bodyPr vert="horz" lIns="91440" tIns="45720" rIns="91440" bIns="45720" rtlCol="0" anchor="b"/>
          <a:lstStyle>
            <a:lvl1pPr algn="r">
              <a:defRPr sz="1200"/>
            </a:lvl1pPr>
          </a:lstStyle>
          <a:p>
            <a:fld id="{3A459960-0D11-43C4-B1F1-4C38A95F73C1}" type="slidenum">
              <a:rPr lang="en-GB" smtClean="0"/>
              <a:t>‹#›</a:t>
            </a:fld>
            <a:endParaRPr lang="en-GB"/>
          </a:p>
        </p:txBody>
      </p:sp>
    </p:spTree>
    <p:extLst>
      <p:ext uri="{BB962C8B-B14F-4D97-AF65-F5344CB8AC3E}">
        <p14:creationId xmlns:p14="http://schemas.microsoft.com/office/powerpoint/2010/main" val="35105022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 name="Shape 4"/>
          <p:cNvSpPr txBox="1">
            <a:spLocks noGrp="1"/>
          </p:cNvSpPr>
          <p:nvPr>
            <p:ph type="dt" idx="10"/>
          </p:nvPr>
        </p:nvSpPr>
        <p:spPr>
          <a:xfrm>
            <a:off x="3884613" y="0"/>
            <a:ext cx="2971799" cy="457200"/>
          </a:xfrm>
          <a:prstGeom prst="rect">
            <a:avLst/>
          </a:prstGeom>
          <a:noFill/>
          <a:ln>
            <a:noFill/>
          </a:ln>
        </p:spPr>
        <p:txBody>
          <a:bodyPr lIns="91425" tIns="91425" rIns="91425" bIns="91425" anchor="t" anchorCtr="0"/>
          <a:lstStyle>
            <a:lvl1pPr marL="0" marR="0" lvl="0" indent="0" algn="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5" name="Shape 5"/>
          <p:cNvSpPr>
            <a:spLocks noGrp="1" noRot="1" noChangeAspect="1"/>
          </p:cNvSpPr>
          <p:nvPr>
            <p:ph type="sldImg" idx="3"/>
          </p:nvPr>
        </p:nvSpPr>
        <p:spPr>
          <a:xfrm>
            <a:off x="1143000" y="685800"/>
            <a:ext cx="4573588"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1" y="4343401"/>
            <a:ext cx="5486399" cy="4114800"/>
          </a:xfrm>
          <a:prstGeom prst="rect">
            <a:avLst/>
          </a:prstGeom>
          <a:noFill/>
          <a:ln>
            <a:noFill/>
          </a:ln>
        </p:spPr>
        <p:txBody>
          <a:bodyPr lIns="91425" tIns="91425" rIns="91425" bIns="91425" anchor="t"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 name="Shape 8"/>
          <p:cNvSpPr txBox="1">
            <a:spLocks noGrp="1"/>
          </p:cNvSpPr>
          <p:nvPr>
            <p:ph type="sldNum" idx="12"/>
          </p:nvPr>
        </p:nvSpPr>
        <p:spPr>
          <a:xfrm>
            <a:off x="3884613" y="8685213"/>
            <a:ext cx="2971799" cy="457200"/>
          </a:xfrm>
          <a:prstGeom prst="rect">
            <a:avLst/>
          </a:prstGeom>
          <a:noFill/>
          <a:ln>
            <a:noFill/>
          </a:ln>
        </p:spPr>
        <p:txBody>
          <a:bodyPr lIns="91425" tIns="91425" rIns="91425" bIns="91425" anchor="b" anchorCtr="0">
            <a:noAutofit/>
          </a:bodyPr>
          <a:lstStyle/>
          <a:p>
            <a:pPr marL="0" marR="0" lvl="0" indent="0" algn="r" rtl="0">
              <a:spcBef>
                <a:spcPts val="0"/>
              </a:spcBef>
            </a:pPr>
            <a:endParaRPr/>
          </a:p>
          <a:p>
            <a:pPr marL="457200" marR="0" lvl="1" indent="0" algn="l" rtl="0">
              <a:spcBef>
                <a:spcPts val="0"/>
              </a:spcBef>
            </a:pPr>
            <a:endParaRPr/>
          </a:p>
          <a:p>
            <a:pPr marL="914400" marR="0" lvl="2" indent="0" algn="l" rtl="0">
              <a:spcBef>
                <a:spcPts val="0"/>
              </a:spcBef>
            </a:pPr>
            <a:endParaRPr/>
          </a:p>
          <a:p>
            <a:pPr marL="1371600" marR="0" lvl="3" indent="0" algn="l" rtl="0">
              <a:spcBef>
                <a:spcPts val="0"/>
              </a:spcBef>
            </a:pPr>
            <a:endParaRPr/>
          </a:p>
          <a:p>
            <a:pPr marL="1828800" marR="0" lvl="4" indent="0" algn="l" rtl="0">
              <a:spcBef>
                <a:spcPts val="0"/>
              </a:spcBef>
            </a:pPr>
            <a:endParaRPr/>
          </a:p>
          <a:p>
            <a:pPr marL="2286000" marR="0" lvl="5" indent="0" algn="l" rtl="0">
              <a:spcBef>
                <a:spcPts val="0"/>
              </a:spcBef>
            </a:pPr>
            <a:endParaRPr/>
          </a:p>
          <a:p>
            <a:pPr marL="2743200" marR="0" lvl="6" indent="0" algn="l" rtl="0">
              <a:spcBef>
                <a:spcPts val="0"/>
              </a:spcBef>
            </a:pPr>
            <a:endParaRPr/>
          </a:p>
          <a:p>
            <a:pPr marL="3200400" marR="0" lvl="7" indent="0" algn="l" rtl="0">
              <a:spcBef>
                <a:spcPts val="0"/>
              </a:spcBef>
            </a:pPr>
            <a:endParaRPr/>
          </a:p>
          <a:p>
            <a:pPr marL="3657600" marR="0" lvl="8" indent="0" algn="l" rtl="0">
              <a:spcBef>
                <a:spcPts val="0"/>
              </a:spcBef>
            </a:pPr>
            <a:endParaRPr/>
          </a:p>
        </p:txBody>
      </p:sp>
    </p:spTree>
    <p:extLst>
      <p:ext uri="{BB962C8B-B14F-4D97-AF65-F5344CB8AC3E}">
        <p14:creationId xmlns:p14="http://schemas.microsoft.com/office/powerpoint/2010/main" val="4185984464"/>
      </p:ext>
    </p:extLst>
  </p:cSld>
  <p:clrMap bg1="lt1" tx1="dk1" bg2="dk2" tx2="lt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000" y="685800"/>
            <a:ext cx="4573588"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63" name="Shape 163"/>
          <p:cNvSpPr txBox="1">
            <a:spLocks noGrp="1"/>
          </p:cNvSpPr>
          <p:nvPr>
            <p:ph type="body" idx="1"/>
          </p:nvPr>
        </p:nvSpPr>
        <p:spPr>
          <a:xfrm>
            <a:off x="685801" y="4343401"/>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64" name="Shape 164"/>
          <p:cNvSpPr txBox="1">
            <a:spLocks noGrp="1"/>
          </p:cNvSpPr>
          <p:nvPr>
            <p:ph type="sldNum" idx="12"/>
          </p:nvPr>
        </p:nvSpPr>
        <p:spPr>
          <a:xfrm>
            <a:off x="3884613"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r>
              <a:rPr lang="en-US"/>
              <a:t> </a:t>
            </a:r>
          </a:p>
        </p:txBody>
      </p:sp>
    </p:spTree>
    <p:extLst>
      <p:ext uri="{BB962C8B-B14F-4D97-AF65-F5344CB8AC3E}">
        <p14:creationId xmlns:p14="http://schemas.microsoft.com/office/powerpoint/2010/main" val="275587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t>
            </a:r>
          </a:p>
        </p:txBody>
      </p:sp>
      <p:sp>
        <p:nvSpPr>
          <p:cNvPr id="4" name="Slide Number Placeholder 3"/>
          <p:cNvSpPr>
            <a:spLocks noGrp="1"/>
          </p:cNvSpPr>
          <p:nvPr>
            <p:ph type="sldNum" sz="quarter" idx="10"/>
          </p:nvPr>
        </p:nvSpPr>
        <p:spPr/>
        <p:txBody>
          <a:bodyPr/>
          <a:lstStyle/>
          <a:p>
            <a:fld id="{3605F149-5E35-834D-A238-541997D643D1}" type="slidenum">
              <a:rPr lang="en-US" smtClean="0"/>
              <a:t>6</a:t>
            </a:fld>
            <a:endParaRPr lang="en-US"/>
          </a:p>
        </p:txBody>
      </p:sp>
    </p:spTree>
    <p:extLst>
      <p:ext uri="{BB962C8B-B14F-4D97-AF65-F5344CB8AC3E}">
        <p14:creationId xmlns:p14="http://schemas.microsoft.com/office/powerpoint/2010/main" val="1554137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idx="12"/>
          </p:nvPr>
        </p:nvSpPr>
        <p:spPr/>
        <p:txBody>
          <a:bodyPr/>
          <a:lstStyle/>
          <a:p>
            <a:pPr marL="0" marR="0" lvl="0" indent="0" algn="r" rtl="0">
              <a:spcBef>
                <a:spcPts val="0"/>
              </a:spcBef>
            </a:pPr>
            <a:endParaRPr lang="nl-NL"/>
          </a:p>
          <a:p>
            <a:pPr marL="457200" marR="0" lvl="1" indent="0" algn="l" rtl="0">
              <a:spcBef>
                <a:spcPts val="0"/>
              </a:spcBef>
            </a:pPr>
            <a:endParaRPr lang="nl-NL"/>
          </a:p>
          <a:p>
            <a:pPr marL="914400" marR="0" lvl="2" indent="0" algn="l" rtl="0">
              <a:spcBef>
                <a:spcPts val="0"/>
              </a:spcBef>
            </a:pPr>
            <a:endParaRPr lang="nl-NL"/>
          </a:p>
          <a:p>
            <a:pPr marL="1371600" marR="0" lvl="3" indent="0" algn="l" rtl="0">
              <a:spcBef>
                <a:spcPts val="0"/>
              </a:spcBef>
            </a:pPr>
            <a:endParaRPr lang="nl-NL"/>
          </a:p>
          <a:p>
            <a:pPr marL="1828800" marR="0" lvl="4" indent="0" algn="l" rtl="0">
              <a:spcBef>
                <a:spcPts val="0"/>
              </a:spcBef>
            </a:pPr>
            <a:endParaRPr lang="nl-NL"/>
          </a:p>
          <a:p>
            <a:pPr marL="2286000" marR="0" lvl="5" indent="0" algn="l" rtl="0">
              <a:spcBef>
                <a:spcPts val="0"/>
              </a:spcBef>
            </a:pPr>
            <a:endParaRPr lang="nl-NL"/>
          </a:p>
          <a:p>
            <a:pPr marL="2743200" marR="0" lvl="6" indent="0" algn="l" rtl="0">
              <a:spcBef>
                <a:spcPts val="0"/>
              </a:spcBef>
            </a:pPr>
            <a:endParaRPr lang="nl-NL"/>
          </a:p>
          <a:p>
            <a:pPr marL="3200400" marR="0" lvl="7" indent="0" algn="l" rtl="0">
              <a:spcBef>
                <a:spcPts val="0"/>
              </a:spcBef>
            </a:pPr>
            <a:endParaRPr lang="nl-NL"/>
          </a:p>
          <a:p>
            <a:pPr marL="3657600" marR="0" lvl="8" indent="0" algn="l" rtl="0">
              <a:spcBef>
                <a:spcPts val="0"/>
              </a:spcBef>
            </a:pPr>
            <a:endParaRPr lang="nl-NL"/>
          </a:p>
        </p:txBody>
      </p:sp>
    </p:spTree>
    <p:extLst>
      <p:ext uri="{BB962C8B-B14F-4D97-AF65-F5344CB8AC3E}">
        <p14:creationId xmlns:p14="http://schemas.microsoft.com/office/powerpoint/2010/main" val="3772225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a:lvl1pPr>
            <a:lvl2pPr marL="742950" lvl="1" indent="-107950" algn="l" rtl="0">
              <a:spcBef>
                <a:spcPts val="560"/>
              </a:spcBef>
              <a:buClr>
                <a:schemeClr val="dk1"/>
              </a:buClr>
              <a:buFont typeface="Arial"/>
              <a:buChar char="–"/>
              <a:defRPr/>
            </a:lvl2pPr>
            <a:lvl3pPr marL="1143000" lvl="2" indent="-76200" algn="l" rtl="0">
              <a:spcBef>
                <a:spcPts val="480"/>
              </a:spcBef>
              <a:buClr>
                <a:schemeClr val="dk1"/>
              </a:buClr>
              <a:buFont typeface="Arial"/>
              <a:buChar char="•"/>
              <a:defRPr/>
            </a:lvl3pPr>
            <a:lvl4pPr marL="1600200" lvl="3" indent="-101600" algn="l" rtl="0">
              <a:spcBef>
                <a:spcPts val="400"/>
              </a:spcBef>
              <a:buClr>
                <a:schemeClr val="dk1"/>
              </a:buClr>
              <a:buFont typeface="Arial"/>
              <a:buChar char="–"/>
              <a:defRPr/>
            </a:lvl4pPr>
            <a:lvl5pPr marL="2057400" lvl="4" indent="-101600" algn="l" rtl="0">
              <a:spcBef>
                <a:spcPts val="400"/>
              </a:spcBef>
              <a:buClr>
                <a:schemeClr val="dk1"/>
              </a:buClr>
              <a:buFont typeface="Arial"/>
              <a:buChar char="»"/>
              <a:defRPr/>
            </a:lvl5pPr>
            <a:lvl6pPr marL="2514600" lvl="5" indent="-101600" algn="l" rtl="0">
              <a:spcBef>
                <a:spcPts val="400"/>
              </a:spcBef>
              <a:buClr>
                <a:schemeClr val="dk1"/>
              </a:buClr>
              <a:buFont typeface="Arial"/>
              <a:buChar char="•"/>
              <a:defRPr/>
            </a:lvl6pPr>
            <a:lvl7pPr marL="2971800" lvl="6" indent="-101600" algn="l" rtl="0">
              <a:spcBef>
                <a:spcPts val="400"/>
              </a:spcBef>
              <a:buClr>
                <a:schemeClr val="dk1"/>
              </a:buClr>
              <a:buFont typeface="Arial"/>
              <a:buChar char="•"/>
              <a:defRPr/>
            </a:lvl7pPr>
            <a:lvl8pPr marL="3429000" lvl="7" indent="-101600" algn="l" rtl="0">
              <a:spcBef>
                <a:spcPts val="400"/>
              </a:spcBef>
              <a:buClr>
                <a:schemeClr val="dk1"/>
              </a:buClr>
              <a:buFont typeface="Arial"/>
              <a:buChar char="•"/>
              <a:defRPr/>
            </a:lvl8pPr>
            <a:lvl9pPr marL="3886200" lvl="8" indent="-101600" algn="l" rtl="0">
              <a:spcBef>
                <a:spcPts val="400"/>
              </a:spcBef>
              <a:buClr>
                <a:schemeClr val="dk1"/>
              </a:buClr>
              <a:buFont typeface="Arial"/>
              <a:buChar char="•"/>
              <a:defRPr/>
            </a:lvl9pPr>
          </a:lstStyle>
          <a:p>
            <a:endParaRPr/>
          </a:p>
        </p:txBody>
      </p:sp>
      <p:sp>
        <p:nvSpPr>
          <p:cNvPr id="24" name="Shape 2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25" name="Shape 2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26" name="Shape 2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0" rtl="0">
              <a:lnSpc>
                <a:spcPct val="100000"/>
              </a:lnSpc>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C2F727-631C-44D4-9A98-37D5F0E509F3}"/>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 xmlns:a16="http://schemas.microsoft.com/office/drawing/2014/main" id="{6CD97A3E-5ECD-43FC-8F25-EEAC3405CD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 xmlns:a16="http://schemas.microsoft.com/office/drawing/2014/main" id="{8D691DD6-6600-4B90-9981-441C198143FA}"/>
              </a:ext>
            </a:extLst>
          </p:cNvPr>
          <p:cNvSpPr>
            <a:spLocks noGrp="1"/>
          </p:cNvSpPr>
          <p:nvPr>
            <p:ph type="dt" sz="half" idx="10"/>
          </p:nvPr>
        </p:nvSpPr>
        <p:spPr/>
        <p:txBody>
          <a:bodyPr/>
          <a:lstStyle/>
          <a:p>
            <a:fld id="{942B80CF-587B-42EA-97CD-84795C426AD1}" type="datetimeFigureOut">
              <a:rPr lang="nl-NL" smtClean="0">
                <a:solidFill>
                  <a:prstClr val="black">
                    <a:tint val="75000"/>
                  </a:prstClr>
                </a:solidFill>
              </a:rPr>
              <a:pPr/>
              <a:t>03-09-19</a:t>
            </a:fld>
            <a:endParaRPr lang="nl-NL">
              <a:solidFill>
                <a:prstClr val="black">
                  <a:tint val="75000"/>
                </a:prstClr>
              </a:solidFill>
            </a:endParaRPr>
          </a:p>
        </p:txBody>
      </p:sp>
      <p:sp>
        <p:nvSpPr>
          <p:cNvPr id="5" name="Footer Placeholder 4">
            <a:extLst>
              <a:ext uri="{FF2B5EF4-FFF2-40B4-BE49-F238E27FC236}">
                <a16:creationId xmlns="" xmlns:a16="http://schemas.microsoft.com/office/drawing/2014/main" id="{F5AAFFE3-B926-47F6-840E-25323A241514}"/>
              </a:ext>
            </a:extLst>
          </p:cNvPr>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a:extLst>
              <a:ext uri="{FF2B5EF4-FFF2-40B4-BE49-F238E27FC236}">
                <a16:creationId xmlns="" xmlns:a16="http://schemas.microsoft.com/office/drawing/2014/main" id="{32F38177-24F1-4494-94FD-BA200ABE6ACB}"/>
              </a:ext>
            </a:extLst>
          </p:cNvPr>
          <p:cNvSpPr>
            <a:spLocks noGrp="1"/>
          </p:cNvSpPr>
          <p:nvPr>
            <p:ph type="sldNum" sz="quarter" idx="12"/>
          </p:nvPr>
        </p:nvSpPr>
        <p:spPr/>
        <p:txBody>
          <a:bodyPr/>
          <a:lstStyle/>
          <a:p>
            <a:fld id="{39B11152-C68C-4888-8A8C-E99A5E344161}"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37469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7CDC0A-7744-45AA-8F62-A041E57D0464}"/>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nl-NL"/>
          </a:p>
        </p:txBody>
      </p:sp>
      <p:sp>
        <p:nvSpPr>
          <p:cNvPr id="3" name="Text Placeholder 2">
            <a:extLst>
              <a:ext uri="{FF2B5EF4-FFF2-40B4-BE49-F238E27FC236}">
                <a16:creationId xmlns="" xmlns:a16="http://schemas.microsoft.com/office/drawing/2014/main" id="{D6428DC2-8D1F-4160-AAB9-06BD0D92111B}"/>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A7BF8715-1412-46F3-9055-E69B22F146B4}"/>
              </a:ext>
            </a:extLst>
          </p:cNvPr>
          <p:cNvSpPr>
            <a:spLocks noGrp="1"/>
          </p:cNvSpPr>
          <p:nvPr>
            <p:ph type="dt" sz="half" idx="10"/>
          </p:nvPr>
        </p:nvSpPr>
        <p:spPr/>
        <p:txBody>
          <a:bodyPr/>
          <a:lstStyle/>
          <a:p>
            <a:fld id="{942B80CF-587B-42EA-97CD-84795C426AD1}" type="datetimeFigureOut">
              <a:rPr lang="nl-NL" smtClean="0">
                <a:solidFill>
                  <a:prstClr val="black">
                    <a:tint val="75000"/>
                  </a:prstClr>
                </a:solidFill>
              </a:rPr>
              <a:pPr/>
              <a:t>03-09-19</a:t>
            </a:fld>
            <a:endParaRPr lang="nl-NL">
              <a:solidFill>
                <a:prstClr val="black">
                  <a:tint val="75000"/>
                </a:prstClr>
              </a:solidFill>
            </a:endParaRPr>
          </a:p>
        </p:txBody>
      </p:sp>
      <p:sp>
        <p:nvSpPr>
          <p:cNvPr id="5" name="Footer Placeholder 4">
            <a:extLst>
              <a:ext uri="{FF2B5EF4-FFF2-40B4-BE49-F238E27FC236}">
                <a16:creationId xmlns="" xmlns:a16="http://schemas.microsoft.com/office/drawing/2014/main" id="{3E0ED425-40C4-40C9-BA4F-2F2A1F00EB6F}"/>
              </a:ext>
            </a:extLst>
          </p:cNvPr>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a:extLst>
              <a:ext uri="{FF2B5EF4-FFF2-40B4-BE49-F238E27FC236}">
                <a16:creationId xmlns="" xmlns:a16="http://schemas.microsoft.com/office/drawing/2014/main" id="{36F47F8A-3620-4522-8F46-B2336A406344}"/>
              </a:ext>
            </a:extLst>
          </p:cNvPr>
          <p:cNvSpPr>
            <a:spLocks noGrp="1"/>
          </p:cNvSpPr>
          <p:nvPr>
            <p:ph type="sldNum" sz="quarter" idx="12"/>
          </p:nvPr>
        </p:nvSpPr>
        <p:spPr/>
        <p:txBody>
          <a:bodyPr/>
          <a:lstStyle/>
          <a:p>
            <a:fld id="{39B11152-C68C-4888-8A8C-E99A5E344161}"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76248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F973FD-A137-4DD2-99C0-7A7B9E1A95E6}"/>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 xmlns:a16="http://schemas.microsoft.com/office/drawing/2014/main" id="{E569EA35-888D-4CB8-9162-5427562D75A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 xmlns:a16="http://schemas.microsoft.com/office/drawing/2014/main" id="{2BAE695F-7032-4011-91F7-7FE38A47D98C}"/>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 xmlns:a16="http://schemas.microsoft.com/office/drawing/2014/main" id="{C1FEE7AF-0378-4662-BDB5-B421DD89C86F}"/>
              </a:ext>
            </a:extLst>
          </p:cNvPr>
          <p:cNvSpPr>
            <a:spLocks noGrp="1"/>
          </p:cNvSpPr>
          <p:nvPr>
            <p:ph type="dt" sz="half" idx="10"/>
          </p:nvPr>
        </p:nvSpPr>
        <p:spPr/>
        <p:txBody>
          <a:bodyPr/>
          <a:lstStyle/>
          <a:p>
            <a:fld id="{942B80CF-587B-42EA-97CD-84795C426AD1}" type="datetimeFigureOut">
              <a:rPr lang="nl-NL" smtClean="0">
                <a:solidFill>
                  <a:prstClr val="black">
                    <a:tint val="75000"/>
                  </a:prstClr>
                </a:solidFill>
              </a:rPr>
              <a:pPr/>
              <a:t>03-09-19</a:t>
            </a:fld>
            <a:endParaRPr lang="nl-NL">
              <a:solidFill>
                <a:prstClr val="black">
                  <a:tint val="75000"/>
                </a:prstClr>
              </a:solidFill>
            </a:endParaRPr>
          </a:p>
        </p:txBody>
      </p:sp>
      <p:sp>
        <p:nvSpPr>
          <p:cNvPr id="6" name="Footer Placeholder 5">
            <a:extLst>
              <a:ext uri="{FF2B5EF4-FFF2-40B4-BE49-F238E27FC236}">
                <a16:creationId xmlns="" xmlns:a16="http://schemas.microsoft.com/office/drawing/2014/main" id="{D763FF0D-544E-4EC4-858F-63E463394B60}"/>
              </a:ext>
            </a:extLst>
          </p:cNvPr>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a:extLst>
              <a:ext uri="{FF2B5EF4-FFF2-40B4-BE49-F238E27FC236}">
                <a16:creationId xmlns="" xmlns:a16="http://schemas.microsoft.com/office/drawing/2014/main" id="{2E142B0B-089C-49AE-A157-4A3CE97171D0}"/>
              </a:ext>
            </a:extLst>
          </p:cNvPr>
          <p:cNvSpPr>
            <a:spLocks noGrp="1"/>
          </p:cNvSpPr>
          <p:nvPr>
            <p:ph type="sldNum" sz="quarter" idx="12"/>
          </p:nvPr>
        </p:nvSpPr>
        <p:spPr/>
        <p:txBody>
          <a:bodyPr/>
          <a:lstStyle/>
          <a:p>
            <a:fld id="{39B11152-C68C-4888-8A8C-E99A5E344161}"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6298678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A9A69C-3DB9-43CC-9F69-C62B82A69425}"/>
              </a:ext>
            </a:extLst>
          </p:cNvPr>
          <p:cNvSpPr>
            <a:spLocks noGrp="1"/>
          </p:cNvSpPr>
          <p:nvPr>
            <p:ph type="title"/>
          </p:nvPr>
        </p:nvSpPr>
        <p:spPr>
          <a:xfrm>
            <a:off x="629841" y="365126"/>
            <a:ext cx="7886700" cy="1325563"/>
          </a:xfrm>
        </p:spPr>
        <p:txBody>
          <a:bodyPr/>
          <a:lstStyle/>
          <a:p>
            <a:r>
              <a:rPr lang="en-US"/>
              <a:t>Click to edit Master title style</a:t>
            </a:r>
            <a:endParaRPr lang="nl-NL"/>
          </a:p>
        </p:txBody>
      </p:sp>
      <p:sp>
        <p:nvSpPr>
          <p:cNvPr id="3" name="Text Placeholder 2">
            <a:extLst>
              <a:ext uri="{FF2B5EF4-FFF2-40B4-BE49-F238E27FC236}">
                <a16:creationId xmlns="" xmlns:a16="http://schemas.microsoft.com/office/drawing/2014/main" id="{D5A91E2A-8CA5-4F31-BC3C-4CC157CD4B7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9A7DAEC7-3355-4E7E-BC93-64A82121B882}"/>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 xmlns:a16="http://schemas.microsoft.com/office/drawing/2014/main" id="{4D3D3A94-A53D-40BE-9261-2CCB9C7E1FDC}"/>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A475A550-0C52-4A09-9A78-046C551CF094}"/>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 xmlns:a16="http://schemas.microsoft.com/office/drawing/2014/main" id="{5A76418B-6D5D-47CC-B2A9-2350EEE4EA59}"/>
              </a:ext>
            </a:extLst>
          </p:cNvPr>
          <p:cNvSpPr>
            <a:spLocks noGrp="1"/>
          </p:cNvSpPr>
          <p:nvPr>
            <p:ph type="dt" sz="half" idx="10"/>
          </p:nvPr>
        </p:nvSpPr>
        <p:spPr/>
        <p:txBody>
          <a:bodyPr/>
          <a:lstStyle/>
          <a:p>
            <a:fld id="{942B80CF-587B-42EA-97CD-84795C426AD1}" type="datetimeFigureOut">
              <a:rPr lang="nl-NL" smtClean="0">
                <a:solidFill>
                  <a:prstClr val="black">
                    <a:tint val="75000"/>
                  </a:prstClr>
                </a:solidFill>
              </a:rPr>
              <a:pPr/>
              <a:t>03-09-19</a:t>
            </a:fld>
            <a:endParaRPr lang="nl-NL">
              <a:solidFill>
                <a:prstClr val="black">
                  <a:tint val="75000"/>
                </a:prstClr>
              </a:solidFill>
            </a:endParaRPr>
          </a:p>
        </p:txBody>
      </p:sp>
      <p:sp>
        <p:nvSpPr>
          <p:cNvPr id="8" name="Footer Placeholder 7">
            <a:extLst>
              <a:ext uri="{FF2B5EF4-FFF2-40B4-BE49-F238E27FC236}">
                <a16:creationId xmlns="" xmlns:a16="http://schemas.microsoft.com/office/drawing/2014/main" id="{D2B3DA78-4CC6-4055-949E-1EC80962AE65}"/>
              </a:ext>
            </a:extLst>
          </p:cNvPr>
          <p:cNvSpPr>
            <a:spLocks noGrp="1"/>
          </p:cNvSpPr>
          <p:nvPr>
            <p:ph type="ftr" sz="quarter" idx="11"/>
          </p:nvPr>
        </p:nvSpPr>
        <p:spPr/>
        <p:txBody>
          <a:bodyPr/>
          <a:lstStyle/>
          <a:p>
            <a:endParaRPr lang="nl-NL">
              <a:solidFill>
                <a:prstClr val="black">
                  <a:tint val="75000"/>
                </a:prstClr>
              </a:solidFill>
            </a:endParaRPr>
          </a:p>
        </p:txBody>
      </p:sp>
      <p:sp>
        <p:nvSpPr>
          <p:cNvPr id="9" name="Slide Number Placeholder 8">
            <a:extLst>
              <a:ext uri="{FF2B5EF4-FFF2-40B4-BE49-F238E27FC236}">
                <a16:creationId xmlns="" xmlns:a16="http://schemas.microsoft.com/office/drawing/2014/main" id="{35431FA0-8EFD-4495-8AFA-2A8078B330FC}"/>
              </a:ext>
            </a:extLst>
          </p:cNvPr>
          <p:cNvSpPr>
            <a:spLocks noGrp="1"/>
          </p:cNvSpPr>
          <p:nvPr>
            <p:ph type="sldNum" sz="quarter" idx="12"/>
          </p:nvPr>
        </p:nvSpPr>
        <p:spPr/>
        <p:txBody>
          <a:bodyPr/>
          <a:lstStyle/>
          <a:p>
            <a:fld id="{39B11152-C68C-4888-8A8C-E99A5E344161}"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20829787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B6CEA0-8891-4CEE-B1A5-C236E68C3478}"/>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 xmlns:a16="http://schemas.microsoft.com/office/drawing/2014/main" id="{233410C0-780B-4C7E-9245-0028C83A1C27}"/>
              </a:ext>
            </a:extLst>
          </p:cNvPr>
          <p:cNvSpPr>
            <a:spLocks noGrp="1"/>
          </p:cNvSpPr>
          <p:nvPr>
            <p:ph type="dt" sz="half" idx="10"/>
          </p:nvPr>
        </p:nvSpPr>
        <p:spPr/>
        <p:txBody>
          <a:bodyPr/>
          <a:lstStyle/>
          <a:p>
            <a:fld id="{942B80CF-587B-42EA-97CD-84795C426AD1}" type="datetimeFigureOut">
              <a:rPr lang="nl-NL" smtClean="0">
                <a:solidFill>
                  <a:prstClr val="black">
                    <a:tint val="75000"/>
                  </a:prstClr>
                </a:solidFill>
              </a:rPr>
              <a:pPr/>
              <a:t>03-09-19</a:t>
            </a:fld>
            <a:endParaRPr lang="nl-NL">
              <a:solidFill>
                <a:prstClr val="black">
                  <a:tint val="75000"/>
                </a:prstClr>
              </a:solidFill>
            </a:endParaRPr>
          </a:p>
        </p:txBody>
      </p:sp>
      <p:sp>
        <p:nvSpPr>
          <p:cNvPr id="4" name="Footer Placeholder 3">
            <a:extLst>
              <a:ext uri="{FF2B5EF4-FFF2-40B4-BE49-F238E27FC236}">
                <a16:creationId xmlns="" xmlns:a16="http://schemas.microsoft.com/office/drawing/2014/main" id="{3D28D358-B60D-4FC7-BBB7-2AF993E61414}"/>
              </a:ext>
            </a:extLst>
          </p:cNvPr>
          <p:cNvSpPr>
            <a:spLocks noGrp="1"/>
          </p:cNvSpPr>
          <p:nvPr>
            <p:ph type="ftr" sz="quarter" idx="11"/>
          </p:nvPr>
        </p:nvSpPr>
        <p:spPr/>
        <p:txBody>
          <a:bodyPr/>
          <a:lstStyle/>
          <a:p>
            <a:endParaRPr lang="nl-NL">
              <a:solidFill>
                <a:prstClr val="black">
                  <a:tint val="75000"/>
                </a:prstClr>
              </a:solidFill>
            </a:endParaRPr>
          </a:p>
        </p:txBody>
      </p:sp>
      <p:sp>
        <p:nvSpPr>
          <p:cNvPr id="5" name="Slide Number Placeholder 4">
            <a:extLst>
              <a:ext uri="{FF2B5EF4-FFF2-40B4-BE49-F238E27FC236}">
                <a16:creationId xmlns="" xmlns:a16="http://schemas.microsoft.com/office/drawing/2014/main" id="{2EDC5DED-558D-4124-9C05-115F29771D1E}"/>
              </a:ext>
            </a:extLst>
          </p:cNvPr>
          <p:cNvSpPr>
            <a:spLocks noGrp="1"/>
          </p:cNvSpPr>
          <p:nvPr>
            <p:ph type="sldNum" sz="quarter" idx="12"/>
          </p:nvPr>
        </p:nvSpPr>
        <p:spPr/>
        <p:txBody>
          <a:bodyPr/>
          <a:lstStyle/>
          <a:p>
            <a:fld id="{39B11152-C68C-4888-8A8C-E99A5E344161}"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62645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16BCAA91-D7AD-4707-9066-7836EBF6AA4C}"/>
              </a:ext>
            </a:extLst>
          </p:cNvPr>
          <p:cNvSpPr>
            <a:spLocks noGrp="1"/>
          </p:cNvSpPr>
          <p:nvPr>
            <p:ph type="dt" sz="half" idx="10"/>
          </p:nvPr>
        </p:nvSpPr>
        <p:spPr/>
        <p:txBody>
          <a:bodyPr/>
          <a:lstStyle/>
          <a:p>
            <a:fld id="{942B80CF-587B-42EA-97CD-84795C426AD1}" type="datetimeFigureOut">
              <a:rPr lang="nl-NL" smtClean="0">
                <a:solidFill>
                  <a:prstClr val="black">
                    <a:tint val="75000"/>
                  </a:prstClr>
                </a:solidFill>
              </a:rPr>
              <a:pPr/>
              <a:t>03-09-19</a:t>
            </a:fld>
            <a:endParaRPr lang="nl-NL">
              <a:solidFill>
                <a:prstClr val="black">
                  <a:tint val="75000"/>
                </a:prstClr>
              </a:solidFill>
            </a:endParaRPr>
          </a:p>
        </p:txBody>
      </p:sp>
      <p:sp>
        <p:nvSpPr>
          <p:cNvPr id="3" name="Footer Placeholder 2">
            <a:extLst>
              <a:ext uri="{FF2B5EF4-FFF2-40B4-BE49-F238E27FC236}">
                <a16:creationId xmlns="" xmlns:a16="http://schemas.microsoft.com/office/drawing/2014/main" id="{8A82C0F6-CAB2-4454-9C8D-36B68A44DB0F}"/>
              </a:ext>
            </a:extLst>
          </p:cNvPr>
          <p:cNvSpPr>
            <a:spLocks noGrp="1"/>
          </p:cNvSpPr>
          <p:nvPr>
            <p:ph type="ftr" sz="quarter" idx="11"/>
          </p:nvPr>
        </p:nvSpPr>
        <p:spPr/>
        <p:txBody>
          <a:bodyPr/>
          <a:lstStyle/>
          <a:p>
            <a:endParaRPr lang="nl-NL">
              <a:solidFill>
                <a:prstClr val="black">
                  <a:tint val="75000"/>
                </a:prstClr>
              </a:solidFill>
            </a:endParaRPr>
          </a:p>
        </p:txBody>
      </p:sp>
      <p:sp>
        <p:nvSpPr>
          <p:cNvPr id="4" name="Slide Number Placeholder 3">
            <a:extLst>
              <a:ext uri="{FF2B5EF4-FFF2-40B4-BE49-F238E27FC236}">
                <a16:creationId xmlns="" xmlns:a16="http://schemas.microsoft.com/office/drawing/2014/main" id="{C4BF637B-FA94-4FE9-848B-83A367D19DB7}"/>
              </a:ext>
            </a:extLst>
          </p:cNvPr>
          <p:cNvSpPr>
            <a:spLocks noGrp="1"/>
          </p:cNvSpPr>
          <p:nvPr>
            <p:ph type="sldNum" sz="quarter" idx="12"/>
          </p:nvPr>
        </p:nvSpPr>
        <p:spPr/>
        <p:txBody>
          <a:bodyPr/>
          <a:lstStyle/>
          <a:p>
            <a:fld id="{39B11152-C68C-4888-8A8C-E99A5E344161}"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857133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12BC0F-4D9A-4326-821E-D9058E426910}"/>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nl-NL"/>
          </a:p>
        </p:txBody>
      </p:sp>
      <p:sp>
        <p:nvSpPr>
          <p:cNvPr id="3" name="Content Placeholder 2">
            <a:extLst>
              <a:ext uri="{FF2B5EF4-FFF2-40B4-BE49-F238E27FC236}">
                <a16:creationId xmlns="" xmlns:a16="http://schemas.microsoft.com/office/drawing/2014/main" id="{D551DE78-D76B-45FE-A2F8-BCE02BD85167}"/>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 xmlns:a16="http://schemas.microsoft.com/office/drawing/2014/main" id="{6BD18E15-C3FD-4372-AFEF-980F6C09815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 xmlns:a16="http://schemas.microsoft.com/office/drawing/2014/main" id="{5C0E8CCA-E4B9-484B-B7C4-BED02F51DAE7}"/>
              </a:ext>
            </a:extLst>
          </p:cNvPr>
          <p:cNvSpPr>
            <a:spLocks noGrp="1"/>
          </p:cNvSpPr>
          <p:nvPr>
            <p:ph type="dt" sz="half" idx="10"/>
          </p:nvPr>
        </p:nvSpPr>
        <p:spPr/>
        <p:txBody>
          <a:bodyPr/>
          <a:lstStyle/>
          <a:p>
            <a:fld id="{942B80CF-587B-42EA-97CD-84795C426AD1}" type="datetimeFigureOut">
              <a:rPr lang="nl-NL" smtClean="0">
                <a:solidFill>
                  <a:prstClr val="black">
                    <a:tint val="75000"/>
                  </a:prstClr>
                </a:solidFill>
              </a:rPr>
              <a:pPr/>
              <a:t>03-09-19</a:t>
            </a:fld>
            <a:endParaRPr lang="nl-NL">
              <a:solidFill>
                <a:prstClr val="black">
                  <a:tint val="75000"/>
                </a:prstClr>
              </a:solidFill>
            </a:endParaRPr>
          </a:p>
        </p:txBody>
      </p:sp>
      <p:sp>
        <p:nvSpPr>
          <p:cNvPr id="6" name="Footer Placeholder 5">
            <a:extLst>
              <a:ext uri="{FF2B5EF4-FFF2-40B4-BE49-F238E27FC236}">
                <a16:creationId xmlns="" xmlns:a16="http://schemas.microsoft.com/office/drawing/2014/main" id="{605341ED-5724-4CEE-809A-7B6F06C56514}"/>
              </a:ext>
            </a:extLst>
          </p:cNvPr>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a:extLst>
              <a:ext uri="{FF2B5EF4-FFF2-40B4-BE49-F238E27FC236}">
                <a16:creationId xmlns="" xmlns:a16="http://schemas.microsoft.com/office/drawing/2014/main" id="{88791ABA-659C-4E79-8DC3-D5133AA3BF50}"/>
              </a:ext>
            </a:extLst>
          </p:cNvPr>
          <p:cNvSpPr>
            <a:spLocks noGrp="1"/>
          </p:cNvSpPr>
          <p:nvPr>
            <p:ph type="sldNum" sz="quarter" idx="12"/>
          </p:nvPr>
        </p:nvSpPr>
        <p:spPr/>
        <p:txBody>
          <a:bodyPr/>
          <a:lstStyle/>
          <a:p>
            <a:fld id="{39B11152-C68C-4888-8A8C-E99A5E344161}"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3234126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0C1F4B-0ED2-4956-9073-47AAD6967E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nl-NL"/>
          </a:p>
        </p:txBody>
      </p:sp>
      <p:sp>
        <p:nvSpPr>
          <p:cNvPr id="3" name="Picture Placeholder 2">
            <a:extLst>
              <a:ext uri="{FF2B5EF4-FFF2-40B4-BE49-F238E27FC236}">
                <a16:creationId xmlns="" xmlns:a16="http://schemas.microsoft.com/office/drawing/2014/main" id="{464BDA81-A4EE-40B6-98EC-035C118ECD0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nl-NL"/>
          </a:p>
        </p:txBody>
      </p:sp>
      <p:sp>
        <p:nvSpPr>
          <p:cNvPr id="4" name="Text Placeholder 3">
            <a:extLst>
              <a:ext uri="{FF2B5EF4-FFF2-40B4-BE49-F238E27FC236}">
                <a16:creationId xmlns="" xmlns:a16="http://schemas.microsoft.com/office/drawing/2014/main" id="{55F76E75-B179-4761-83F1-879A397AB2F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 xmlns:a16="http://schemas.microsoft.com/office/drawing/2014/main" id="{6A82EC37-7698-49FD-AAFE-3AB2B140CF43}"/>
              </a:ext>
            </a:extLst>
          </p:cNvPr>
          <p:cNvSpPr>
            <a:spLocks noGrp="1"/>
          </p:cNvSpPr>
          <p:nvPr>
            <p:ph type="dt" sz="half" idx="10"/>
          </p:nvPr>
        </p:nvSpPr>
        <p:spPr/>
        <p:txBody>
          <a:bodyPr/>
          <a:lstStyle/>
          <a:p>
            <a:fld id="{942B80CF-587B-42EA-97CD-84795C426AD1}" type="datetimeFigureOut">
              <a:rPr lang="nl-NL" smtClean="0">
                <a:solidFill>
                  <a:prstClr val="black">
                    <a:tint val="75000"/>
                  </a:prstClr>
                </a:solidFill>
              </a:rPr>
              <a:pPr/>
              <a:t>03-09-19</a:t>
            </a:fld>
            <a:endParaRPr lang="nl-NL">
              <a:solidFill>
                <a:prstClr val="black">
                  <a:tint val="75000"/>
                </a:prstClr>
              </a:solidFill>
            </a:endParaRPr>
          </a:p>
        </p:txBody>
      </p:sp>
      <p:sp>
        <p:nvSpPr>
          <p:cNvPr id="6" name="Footer Placeholder 5">
            <a:extLst>
              <a:ext uri="{FF2B5EF4-FFF2-40B4-BE49-F238E27FC236}">
                <a16:creationId xmlns="" xmlns:a16="http://schemas.microsoft.com/office/drawing/2014/main" id="{A677F45F-CB70-4723-82EF-FD6AC693E21D}"/>
              </a:ext>
            </a:extLst>
          </p:cNvPr>
          <p:cNvSpPr>
            <a:spLocks noGrp="1"/>
          </p:cNvSpPr>
          <p:nvPr>
            <p:ph type="ftr" sz="quarter" idx="11"/>
          </p:nvPr>
        </p:nvSpPr>
        <p:spPr/>
        <p:txBody>
          <a:bodyPr/>
          <a:lstStyle/>
          <a:p>
            <a:endParaRPr lang="nl-NL">
              <a:solidFill>
                <a:prstClr val="black">
                  <a:tint val="75000"/>
                </a:prstClr>
              </a:solidFill>
            </a:endParaRPr>
          </a:p>
        </p:txBody>
      </p:sp>
      <p:sp>
        <p:nvSpPr>
          <p:cNvPr id="7" name="Slide Number Placeholder 6">
            <a:extLst>
              <a:ext uri="{FF2B5EF4-FFF2-40B4-BE49-F238E27FC236}">
                <a16:creationId xmlns="" xmlns:a16="http://schemas.microsoft.com/office/drawing/2014/main" id="{EDDA3240-7666-4735-9B60-780F11829942}"/>
              </a:ext>
            </a:extLst>
          </p:cNvPr>
          <p:cNvSpPr>
            <a:spLocks noGrp="1"/>
          </p:cNvSpPr>
          <p:nvPr>
            <p:ph type="sldNum" sz="quarter" idx="12"/>
          </p:nvPr>
        </p:nvSpPr>
        <p:spPr/>
        <p:txBody>
          <a:bodyPr/>
          <a:lstStyle/>
          <a:p>
            <a:fld id="{39B11152-C68C-4888-8A8C-E99A5E344161}"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14835295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881DD20-4A31-4BC0-96B3-6200A32BEB54}"/>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 xmlns:a16="http://schemas.microsoft.com/office/drawing/2014/main" id="{98B467C4-367C-48D2-B4AC-EE323AF363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 xmlns:a16="http://schemas.microsoft.com/office/drawing/2014/main" id="{58E8DF93-B222-4C7D-88C9-AF04FA9CB56A}"/>
              </a:ext>
            </a:extLst>
          </p:cNvPr>
          <p:cNvSpPr>
            <a:spLocks noGrp="1"/>
          </p:cNvSpPr>
          <p:nvPr>
            <p:ph type="dt" sz="half" idx="10"/>
          </p:nvPr>
        </p:nvSpPr>
        <p:spPr/>
        <p:txBody>
          <a:bodyPr/>
          <a:lstStyle/>
          <a:p>
            <a:fld id="{942B80CF-587B-42EA-97CD-84795C426AD1}" type="datetimeFigureOut">
              <a:rPr lang="nl-NL" smtClean="0">
                <a:solidFill>
                  <a:prstClr val="black">
                    <a:tint val="75000"/>
                  </a:prstClr>
                </a:solidFill>
              </a:rPr>
              <a:pPr/>
              <a:t>03-09-19</a:t>
            </a:fld>
            <a:endParaRPr lang="nl-NL">
              <a:solidFill>
                <a:prstClr val="black">
                  <a:tint val="75000"/>
                </a:prstClr>
              </a:solidFill>
            </a:endParaRPr>
          </a:p>
        </p:txBody>
      </p:sp>
      <p:sp>
        <p:nvSpPr>
          <p:cNvPr id="5" name="Footer Placeholder 4">
            <a:extLst>
              <a:ext uri="{FF2B5EF4-FFF2-40B4-BE49-F238E27FC236}">
                <a16:creationId xmlns="" xmlns:a16="http://schemas.microsoft.com/office/drawing/2014/main" id="{62794FE7-B87F-4591-99A9-9E605022A3C1}"/>
              </a:ext>
            </a:extLst>
          </p:cNvPr>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a:extLst>
              <a:ext uri="{FF2B5EF4-FFF2-40B4-BE49-F238E27FC236}">
                <a16:creationId xmlns="" xmlns:a16="http://schemas.microsoft.com/office/drawing/2014/main" id="{C250E677-24DE-4DBF-9CB7-5F3C9662EF2F}"/>
              </a:ext>
            </a:extLst>
          </p:cNvPr>
          <p:cNvSpPr>
            <a:spLocks noGrp="1"/>
          </p:cNvSpPr>
          <p:nvPr>
            <p:ph type="sldNum" sz="quarter" idx="12"/>
          </p:nvPr>
        </p:nvSpPr>
        <p:spPr/>
        <p:txBody>
          <a:bodyPr/>
          <a:lstStyle/>
          <a:p>
            <a:fld id="{39B11152-C68C-4888-8A8C-E99A5E344161}"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5527910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B568575-0297-4390-9874-711D856F3428}"/>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nl-NL"/>
          </a:p>
        </p:txBody>
      </p:sp>
      <p:sp>
        <p:nvSpPr>
          <p:cNvPr id="3" name="Vertical Text Placeholder 2">
            <a:extLst>
              <a:ext uri="{FF2B5EF4-FFF2-40B4-BE49-F238E27FC236}">
                <a16:creationId xmlns="" xmlns:a16="http://schemas.microsoft.com/office/drawing/2014/main" id="{B34D6C50-8D36-45F9-B318-6311A3684D89}"/>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 xmlns:a16="http://schemas.microsoft.com/office/drawing/2014/main" id="{277ED592-0292-47C1-B993-7B9F60D4BAAE}"/>
              </a:ext>
            </a:extLst>
          </p:cNvPr>
          <p:cNvSpPr>
            <a:spLocks noGrp="1"/>
          </p:cNvSpPr>
          <p:nvPr>
            <p:ph type="dt" sz="half" idx="10"/>
          </p:nvPr>
        </p:nvSpPr>
        <p:spPr/>
        <p:txBody>
          <a:bodyPr/>
          <a:lstStyle/>
          <a:p>
            <a:fld id="{942B80CF-587B-42EA-97CD-84795C426AD1}" type="datetimeFigureOut">
              <a:rPr lang="nl-NL" smtClean="0">
                <a:solidFill>
                  <a:prstClr val="black">
                    <a:tint val="75000"/>
                  </a:prstClr>
                </a:solidFill>
              </a:rPr>
              <a:pPr/>
              <a:t>03-09-19</a:t>
            </a:fld>
            <a:endParaRPr lang="nl-NL">
              <a:solidFill>
                <a:prstClr val="black">
                  <a:tint val="75000"/>
                </a:prstClr>
              </a:solidFill>
            </a:endParaRPr>
          </a:p>
        </p:txBody>
      </p:sp>
      <p:sp>
        <p:nvSpPr>
          <p:cNvPr id="5" name="Footer Placeholder 4">
            <a:extLst>
              <a:ext uri="{FF2B5EF4-FFF2-40B4-BE49-F238E27FC236}">
                <a16:creationId xmlns="" xmlns:a16="http://schemas.microsoft.com/office/drawing/2014/main" id="{0FD9EBD8-223C-4539-A5BE-7AEFE94B2F54}"/>
              </a:ext>
            </a:extLst>
          </p:cNvPr>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a:extLst>
              <a:ext uri="{FF2B5EF4-FFF2-40B4-BE49-F238E27FC236}">
                <a16:creationId xmlns="" xmlns:a16="http://schemas.microsoft.com/office/drawing/2014/main" id="{B31FE14C-0EDF-47EA-96C0-9906701CE1D1}"/>
              </a:ext>
            </a:extLst>
          </p:cNvPr>
          <p:cNvSpPr>
            <a:spLocks noGrp="1"/>
          </p:cNvSpPr>
          <p:nvPr>
            <p:ph type="sldNum" sz="quarter" idx="12"/>
          </p:nvPr>
        </p:nvSpPr>
        <p:spPr/>
        <p:txBody>
          <a:bodyPr/>
          <a:lstStyle/>
          <a:p>
            <a:fld id="{39B11152-C68C-4888-8A8C-E99A5E344161}"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953235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Abschnitts- überschrif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9" name="Shape 29"/>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lvl="0" indent="0" rtl="0">
              <a:spcBef>
                <a:spcPts val="0"/>
              </a:spcBef>
              <a:buClr>
                <a:srgbClr val="888888"/>
              </a:buClr>
              <a:buFont typeface="Calibri"/>
              <a:buNone/>
              <a:defRPr/>
            </a:lvl1pPr>
            <a:lvl2pPr marL="457200" lvl="1" indent="0" rtl="0">
              <a:spcBef>
                <a:spcPts val="0"/>
              </a:spcBef>
              <a:buClr>
                <a:srgbClr val="888888"/>
              </a:buClr>
              <a:buFont typeface="Calibri"/>
              <a:buNone/>
              <a:defRPr/>
            </a:lvl2pPr>
            <a:lvl3pPr marL="914400" lvl="2" indent="0" rtl="0">
              <a:spcBef>
                <a:spcPts val="0"/>
              </a:spcBef>
              <a:buClr>
                <a:srgbClr val="888888"/>
              </a:buClr>
              <a:buFont typeface="Calibri"/>
              <a:buNone/>
              <a:defRPr/>
            </a:lvl3pPr>
            <a:lvl4pPr marL="1371600" lvl="3" indent="0" rtl="0">
              <a:spcBef>
                <a:spcPts val="0"/>
              </a:spcBef>
              <a:buClr>
                <a:srgbClr val="888888"/>
              </a:buClr>
              <a:buFont typeface="Calibri"/>
              <a:buNone/>
              <a:defRPr/>
            </a:lvl4pPr>
            <a:lvl5pPr marL="1828800" lvl="4" indent="0" rtl="0">
              <a:spcBef>
                <a:spcPts val="0"/>
              </a:spcBef>
              <a:buClr>
                <a:srgbClr val="888888"/>
              </a:buClr>
              <a:buFont typeface="Calibri"/>
              <a:buNone/>
              <a:defRPr/>
            </a:lvl5pPr>
            <a:lvl6pPr marL="2286000" lvl="5" indent="0" rtl="0">
              <a:spcBef>
                <a:spcPts val="0"/>
              </a:spcBef>
              <a:buClr>
                <a:srgbClr val="888888"/>
              </a:buClr>
              <a:buFont typeface="Calibri"/>
              <a:buNone/>
              <a:defRPr/>
            </a:lvl6pPr>
            <a:lvl7pPr marL="2743200" lvl="6" indent="0" rtl="0">
              <a:spcBef>
                <a:spcPts val="0"/>
              </a:spcBef>
              <a:buClr>
                <a:srgbClr val="888888"/>
              </a:buClr>
              <a:buFont typeface="Calibri"/>
              <a:buNone/>
              <a:defRPr/>
            </a:lvl7pPr>
            <a:lvl8pPr marL="3200400" lvl="7" indent="0" rtl="0">
              <a:spcBef>
                <a:spcPts val="0"/>
              </a:spcBef>
              <a:buClr>
                <a:srgbClr val="888888"/>
              </a:buClr>
              <a:buFont typeface="Calibri"/>
              <a:buNone/>
              <a:defRPr/>
            </a:lvl8pPr>
            <a:lvl9pPr marL="3657600" lvl="8" indent="0" rtl="0">
              <a:spcBef>
                <a:spcPts val="0"/>
              </a:spcBef>
              <a:buClr>
                <a:srgbClr val="888888"/>
              </a:buClr>
              <a:buFont typeface="Calibri"/>
              <a:buNone/>
              <a:defRPr/>
            </a:lvl9pPr>
          </a:lstStyle>
          <a:p>
            <a:endParaRPr/>
          </a:p>
        </p:txBody>
      </p:sp>
      <p:sp>
        <p:nvSpPr>
          <p:cNvPr id="30" name="Shape 3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1" name="Shape 3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2" name="Shape 3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0" rtl="0">
              <a:lnSpc>
                <a:spcPct val="100000"/>
              </a:lnSpc>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250" baseline="0"/>
            </a:lvl1pPr>
          </a:lstStyle>
          <a:p>
            <a:r>
              <a:rPr lang="en-US" dirty="0"/>
              <a:t>Click to edit Master title style</a:t>
            </a:r>
          </a:p>
        </p:txBody>
      </p:sp>
      <p:sp>
        <p:nvSpPr>
          <p:cNvPr id="3" name="Footer Placeholder 2"/>
          <p:cNvSpPr>
            <a:spLocks noGrp="1"/>
          </p:cNvSpPr>
          <p:nvPr>
            <p:ph type="ftr" sz="quarter" idx="10"/>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1"/>
          </p:nvPr>
        </p:nvSpPr>
        <p:spPr/>
        <p:txBody>
          <a:bodyPr/>
          <a:lstStyle/>
          <a:p>
            <a:fld id="{93B4E5C6-C229-874C-A8FF-569092EDA8B2}" type="slidenum">
              <a:rPr lang="en-US" smtClean="0">
                <a:solidFill>
                  <a:prstClr val="black">
                    <a:tint val="75000"/>
                  </a:prstClr>
                </a:solidFill>
              </a:rPr>
              <a:pPr/>
              <a:t>‹#›</a:t>
            </a:fld>
            <a:endParaRPr lang="en-US">
              <a:solidFill>
                <a:prstClr val="black">
                  <a:tint val="75000"/>
                </a:prstClr>
              </a:solidFill>
            </a:endParaRPr>
          </a:p>
        </p:txBody>
      </p:sp>
      <p:sp>
        <p:nvSpPr>
          <p:cNvPr id="6" name="Content Placeholder 5"/>
          <p:cNvSpPr>
            <a:spLocks noGrp="1"/>
          </p:cNvSpPr>
          <p:nvPr>
            <p:ph sz="quarter" idx="12"/>
          </p:nvPr>
        </p:nvSpPr>
        <p:spPr>
          <a:xfrm>
            <a:off x="207170" y="1061884"/>
            <a:ext cx="7160548" cy="5796116"/>
          </a:xfrm>
          <a:solidFill>
            <a:schemeClr val="bg1"/>
          </a:solidFill>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7467600" y="-400755"/>
            <a:ext cx="1193800" cy="213585"/>
          </a:xfrm>
          <a:prstGeom prst="rect">
            <a:avLst/>
          </a:prstGeom>
          <a:solidFill>
            <a:schemeClr val="bg1"/>
          </a:solidFill>
        </p:spPr>
        <p:txBody>
          <a:bodyPr wrap="square" rtlCol="0">
            <a:spAutoFit/>
          </a:bodyPr>
          <a:lstStyle/>
          <a:p>
            <a:endParaRPr lang="en-US" sz="788" kern="1200">
              <a:solidFill>
                <a:prstClr val="black"/>
              </a:solidFill>
              <a:latin typeface="Calibri" panose="020F0502020204030204"/>
              <a:ea typeface=""/>
              <a:cs typeface=""/>
            </a:endParaRPr>
          </a:p>
        </p:txBody>
      </p:sp>
    </p:spTree>
    <p:extLst>
      <p:ext uri="{BB962C8B-B14F-4D97-AF65-F5344CB8AC3E}">
        <p14:creationId xmlns:p14="http://schemas.microsoft.com/office/powerpoint/2010/main" val="1084050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Zwei Inhalte">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5" name="Shape 35"/>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 name="Shape 36"/>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8" name="Shape 3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39" name="Shape 3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0" rtl="0">
              <a:lnSpc>
                <a:spcPct val="100000"/>
              </a:lnSpc>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cSld name="Vergleich">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2" name="Shape 42"/>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43" name="Shape 43"/>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4" name="Shape 44"/>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45" name="Shape 45"/>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0" rtl="0">
              <a:lnSpc>
                <a:spcPct val="100000"/>
              </a:lnSpc>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cSld name="Inhalt mit Überschrif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0" name="Shape 60"/>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1" name="Shape 61"/>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62" name="Shape 6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3" name="Shape 6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64" name="Shape 64"/>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0" rtl="0">
              <a:lnSpc>
                <a:spcPct val="100000"/>
              </a:lnSpc>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cSld name="Bild mit Überschrift">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lvl="0" algn="l"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67" name="Shape 67"/>
          <p:cNvSpPr>
            <a:spLocks noGrp="1"/>
          </p:cNvSpPr>
          <p:nvPr>
            <p:ph type="pic" idx="2"/>
          </p:nvPr>
        </p:nvSpPr>
        <p:spPr>
          <a:xfrm>
            <a:off x="1792288" y="612775"/>
            <a:ext cx="5486399" cy="4114800"/>
          </a:xfrm>
          <a:prstGeom prst="rect">
            <a:avLst/>
          </a:prstGeom>
          <a:noFill/>
          <a:ln>
            <a:noFill/>
          </a:ln>
        </p:spPr>
      </p:sp>
      <p:sp>
        <p:nvSpPr>
          <p:cNvPr id="68" name="Shape 68"/>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lvl="0" indent="0" rtl="0">
              <a:spcBef>
                <a:spcPts val="0"/>
              </a:spcBef>
              <a:buFont typeface="Calibri"/>
              <a:buNone/>
              <a:defRPr/>
            </a:lvl1pPr>
            <a:lvl2pPr marL="457200" lvl="1" indent="0" rtl="0">
              <a:spcBef>
                <a:spcPts val="0"/>
              </a:spcBef>
              <a:buFont typeface="Calibri"/>
              <a:buNone/>
              <a:defRPr/>
            </a:lvl2pPr>
            <a:lvl3pPr marL="914400" lvl="2" indent="0" rtl="0">
              <a:spcBef>
                <a:spcPts val="0"/>
              </a:spcBef>
              <a:buFont typeface="Calibri"/>
              <a:buNone/>
              <a:defRPr/>
            </a:lvl3pPr>
            <a:lvl4pPr marL="1371600" lvl="3" indent="0" rtl="0">
              <a:spcBef>
                <a:spcPts val="0"/>
              </a:spcBef>
              <a:buFont typeface="Calibri"/>
              <a:buNone/>
              <a:defRPr/>
            </a:lvl4pPr>
            <a:lvl5pPr marL="1828800" lvl="4" indent="0" rtl="0">
              <a:spcBef>
                <a:spcPts val="0"/>
              </a:spcBef>
              <a:buFont typeface="Calibri"/>
              <a:buNone/>
              <a:defRPr/>
            </a:lvl5pPr>
            <a:lvl6pPr marL="2286000" lvl="5" indent="0" rtl="0">
              <a:spcBef>
                <a:spcPts val="0"/>
              </a:spcBef>
              <a:buFont typeface="Calibri"/>
              <a:buNone/>
              <a:defRPr/>
            </a:lvl6pPr>
            <a:lvl7pPr marL="2743200" lvl="6" indent="0" rtl="0">
              <a:spcBef>
                <a:spcPts val="0"/>
              </a:spcBef>
              <a:buFont typeface="Calibri"/>
              <a:buNone/>
              <a:defRPr/>
            </a:lvl7pPr>
            <a:lvl8pPr marL="3200400" lvl="7" indent="0" rtl="0">
              <a:spcBef>
                <a:spcPts val="0"/>
              </a:spcBef>
              <a:buFont typeface="Calibri"/>
              <a:buNone/>
              <a:defRPr/>
            </a:lvl8pPr>
            <a:lvl9pPr marL="3657600" lvl="8" indent="0" rtl="0">
              <a:spcBef>
                <a:spcPts val="0"/>
              </a:spcBef>
              <a:buFont typeface="Calibri"/>
              <a:buNone/>
              <a:defRPr/>
            </a:lvl9pPr>
          </a:lstStyle>
          <a:p>
            <a:endParaRPr/>
          </a:p>
        </p:txBody>
      </p:sp>
      <p:sp>
        <p:nvSpPr>
          <p:cNvPr id="69" name="Shape 6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0" name="Shape 7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71" name="Shape 71"/>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0" rtl="0">
              <a:lnSpc>
                <a:spcPct val="100000"/>
              </a:lnSpc>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cSld name="Vertikaler Titel u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lvl="0" algn="ctr" rtl="0">
              <a:spcBef>
                <a:spcPts val="0"/>
              </a:spcBef>
              <a:buClr>
                <a:schemeClr val="dk1"/>
              </a:buClr>
              <a:buFont typeface="Calibri"/>
              <a:buNone/>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0" name="Shape 80"/>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lvl="0" indent="-139700" algn="l" rtl="0">
              <a:spcBef>
                <a:spcPts val="640"/>
              </a:spcBef>
              <a:buClr>
                <a:schemeClr val="dk1"/>
              </a:buClr>
              <a:buFont typeface="Arial"/>
              <a:buChar char="•"/>
              <a:defRPr/>
            </a:lvl1pPr>
            <a:lvl2pPr marL="742950" lvl="1" indent="-107950" algn="l" rtl="0">
              <a:spcBef>
                <a:spcPts val="560"/>
              </a:spcBef>
              <a:buClr>
                <a:schemeClr val="dk1"/>
              </a:buClr>
              <a:buFont typeface="Arial"/>
              <a:buChar char="–"/>
              <a:defRPr/>
            </a:lvl2pPr>
            <a:lvl3pPr marL="1143000" lvl="2" indent="-76200" algn="l" rtl="0">
              <a:spcBef>
                <a:spcPts val="480"/>
              </a:spcBef>
              <a:buClr>
                <a:schemeClr val="dk1"/>
              </a:buClr>
              <a:buFont typeface="Arial"/>
              <a:buChar char="•"/>
              <a:defRPr/>
            </a:lvl3pPr>
            <a:lvl4pPr marL="1600200" lvl="3" indent="-101600" algn="l" rtl="0">
              <a:spcBef>
                <a:spcPts val="400"/>
              </a:spcBef>
              <a:buClr>
                <a:schemeClr val="dk1"/>
              </a:buClr>
              <a:buFont typeface="Arial"/>
              <a:buChar char="–"/>
              <a:defRPr/>
            </a:lvl4pPr>
            <a:lvl5pPr marL="2057400" lvl="4" indent="-101600" algn="l" rtl="0">
              <a:spcBef>
                <a:spcPts val="400"/>
              </a:spcBef>
              <a:buClr>
                <a:schemeClr val="dk1"/>
              </a:buClr>
              <a:buFont typeface="Arial"/>
              <a:buChar char="»"/>
              <a:defRPr/>
            </a:lvl5pPr>
            <a:lvl6pPr marL="2514600" lvl="5" indent="-101600" algn="l" rtl="0">
              <a:spcBef>
                <a:spcPts val="400"/>
              </a:spcBef>
              <a:buClr>
                <a:schemeClr val="dk1"/>
              </a:buClr>
              <a:buFont typeface="Arial"/>
              <a:buChar char="•"/>
              <a:defRPr/>
            </a:lvl6pPr>
            <a:lvl7pPr marL="2971800" lvl="6" indent="-101600" algn="l" rtl="0">
              <a:spcBef>
                <a:spcPts val="400"/>
              </a:spcBef>
              <a:buClr>
                <a:schemeClr val="dk1"/>
              </a:buClr>
              <a:buFont typeface="Arial"/>
              <a:buChar char="•"/>
              <a:defRPr/>
            </a:lvl7pPr>
            <a:lvl8pPr marL="3429000" lvl="7" indent="-101600" algn="l" rtl="0">
              <a:spcBef>
                <a:spcPts val="400"/>
              </a:spcBef>
              <a:buClr>
                <a:schemeClr val="dk1"/>
              </a:buClr>
              <a:buFont typeface="Arial"/>
              <a:buChar char="•"/>
              <a:defRPr/>
            </a:lvl8pPr>
            <a:lvl9pPr marL="3886200" lvl="8" indent="-101600" algn="l" rtl="0">
              <a:spcBef>
                <a:spcPts val="400"/>
              </a:spcBef>
              <a:buClr>
                <a:schemeClr val="dk1"/>
              </a:buClr>
              <a:buFont typeface="Arial"/>
              <a:buChar char="•"/>
              <a:defRPr/>
            </a:lvl9pPr>
          </a:lstStyle>
          <a:p>
            <a:endParaRPr/>
          </a:p>
        </p:txBody>
      </p:sp>
      <p:sp>
        <p:nvSpPr>
          <p:cNvPr id="81" name="Shape 8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2" name="Shape 8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83" name="Shape 8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0" rtl="0">
              <a:lnSpc>
                <a:spcPct val="100000"/>
              </a:lnSpc>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DDA653-0A6E-4A75-A53D-5DE6C28BE44D}"/>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xmlns="" id="{4AC1FD39-7BDE-4DE7-86FD-2DBBFEC570B3}"/>
              </a:ext>
            </a:extLst>
          </p:cNvPr>
          <p:cNvSpPr>
            <a:spLocks noGrp="1"/>
          </p:cNvSpPr>
          <p:nvPr>
            <p:ph type="dt" sz="half" idx="10"/>
          </p:nvPr>
        </p:nvSpPr>
        <p:spPr/>
        <p:txBody>
          <a:bodyPr/>
          <a:lstStyle/>
          <a:p>
            <a:fld id="{E159D5A7-DAA9-438A-9DEE-780D08BA1C7B}" type="datetimeFigureOut">
              <a:rPr lang="nl-NL" smtClean="0"/>
              <a:t>03-09-19</a:t>
            </a:fld>
            <a:endParaRPr lang="nl-NL"/>
          </a:p>
        </p:txBody>
      </p:sp>
      <p:sp>
        <p:nvSpPr>
          <p:cNvPr id="4" name="Footer Placeholder 3">
            <a:extLst>
              <a:ext uri="{FF2B5EF4-FFF2-40B4-BE49-F238E27FC236}">
                <a16:creationId xmlns:a16="http://schemas.microsoft.com/office/drawing/2014/main" xmlns="" id="{7893B4EF-E14D-4EF5-B809-372BFF6BF95B}"/>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xmlns="" id="{6DCD9ED8-3B1E-49F2-BC48-C5C0235A1536}"/>
              </a:ext>
            </a:extLst>
          </p:cNvPr>
          <p:cNvSpPr>
            <a:spLocks noGrp="1"/>
          </p:cNvSpPr>
          <p:nvPr>
            <p:ph type="sldNum" sz="quarter" idx="12"/>
          </p:nvPr>
        </p:nvSpPr>
        <p:spPr/>
        <p:txBody>
          <a:bodyPr/>
          <a:lstStyle/>
          <a:p>
            <a:fld id="{0FA39BB5-45F9-43F4-A5F0-33B528589BCF}" type="slidenum">
              <a:rPr lang="nl-NL" smtClean="0"/>
              <a:t>‹#›</a:t>
            </a:fld>
            <a:endParaRPr lang="nl-NL"/>
          </a:p>
        </p:txBody>
      </p:sp>
    </p:spTree>
    <p:extLst>
      <p:ext uri="{BB962C8B-B14F-4D97-AF65-F5344CB8AC3E}">
        <p14:creationId xmlns:p14="http://schemas.microsoft.com/office/powerpoint/2010/main" val="2455041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1B9AEB-D6BE-4AEB-A554-08F7C1E23972}"/>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nl-NL"/>
          </a:p>
        </p:txBody>
      </p:sp>
      <p:sp>
        <p:nvSpPr>
          <p:cNvPr id="3" name="Subtitle 2">
            <a:extLst>
              <a:ext uri="{FF2B5EF4-FFF2-40B4-BE49-F238E27FC236}">
                <a16:creationId xmlns="" xmlns:a16="http://schemas.microsoft.com/office/drawing/2014/main" id="{0B88EF47-06A1-4C37-B9C0-5F71AB9527E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NL"/>
          </a:p>
        </p:txBody>
      </p:sp>
      <p:sp>
        <p:nvSpPr>
          <p:cNvPr id="4" name="Date Placeholder 3">
            <a:extLst>
              <a:ext uri="{FF2B5EF4-FFF2-40B4-BE49-F238E27FC236}">
                <a16:creationId xmlns="" xmlns:a16="http://schemas.microsoft.com/office/drawing/2014/main" id="{002D89EB-6DD7-4107-8090-20642952EFD0}"/>
              </a:ext>
            </a:extLst>
          </p:cNvPr>
          <p:cNvSpPr>
            <a:spLocks noGrp="1"/>
          </p:cNvSpPr>
          <p:nvPr>
            <p:ph type="dt" sz="half" idx="10"/>
          </p:nvPr>
        </p:nvSpPr>
        <p:spPr/>
        <p:txBody>
          <a:bodyPr/>
          <a:lstStyle/>
          <a:p>
            <a:fld id="{942B80CF-587B-42EA-97CD-84795C426AD1}" type="datetimeFigureOut">
              <a:rPr lang="nl-NL" smtClean="0">
                <a:solidFill>
                  <a:prstClr val="black">
                    <a:tint val="75000"/>
                  </a:prstClr>
                </a:solidFill>
              </a:rPr>
              <a:pPr/>
              <a:t>03-09-19</a:t>
            </a:fld>
            <a:endParaRPr lang="nl-NL">
              <a:solidFill>
                <a:prstClr val="black">
                  <a:tint val="75000"/>
                </a:prstClr>
              </a:solidFill>
            </a:endParaRPr>
          </a:p>
        </p:txBody>
      </p:sp>
      <p:sp>
        <p:nvSpPr>
          <p:cNvPr id="5" name="Footer Placeholder 4">
            <a:extLst>
              <a:ext uri="{FF2B5EF4-FFF2-40B4-BE49-F238E27FC236}">
                <a16:creationId xmlns="" xmlns:a16="http://schemas.microsoft.com/office/drawing/2014/main" id="{78DA6AC1-6567-4845-9726-3E3BA58CCE3E}"/>
              </a:ext>
            </a:extLst>
          </p:cNvPr>
          <p:cNvSpPr>
            <a:spLocks noGrp="1"/>
          </p:cNvSpPr>
          <p:nvPr>
            <p:ph type="ftr" sz="quarter" idx="11"/>
          </p:nvPr>
        </p:nvSpPr>
        <p:spPr/>
        <p:txBody>
          <a:bodyPr/>
          <a:lstStyle/>
          <a:p>
            <a:endParaRPr lang="nl-NL">
              <a:solidFill>
                <a:prstClr val="black">
                  <a:tint val="75000"/>
                </a:prstClr>
              </a:solidFill>
            </a:endParaRPr>
          </a:p>
        </p:txBody>
      </p:sp>
      <p:sp>
        <p:nvSpPr>
          <p:cNvPr id="6" name="Slide Number Placeholder 5">
            <a:extLst>
              <a:ext uri="{FF2B5EF4-FFF2-40B4-BE49-F238E27FC236}">
                <a16:creationId xmlns="" xmlns:a16="http://schemas.microsoft.com/office/drawing/2014/main" id="{DA327894-B9F3-404E-BE02-28323CD2791E}"/>
              </a:ext>
            </a:extLst>
          </p:cNvPr>
          <p:cNvSpPr>
            <a:spLocks noGrp="1"/>
          </p:cNvSpPr>
          <p:nvPr>
            <p:ph type="sldNum" sz="quarter" idx="12"/>
          </p:nvPr>
        </p:nvSpPr>
        <p:spPr/>
        <p:txBody>
          <a:bodyPr/>
          <a:lstStyle/>
          <a:p>
            <a:fld id="{39B11152-C68C-4888-8A8C-E99A5E344161}" type="slidenum">
              <a:rPr lang="nl-NL" smtClean="0">
                <a:solidFill>
                  <a:prstClr val="black">
                    <a:tint val="75000"/>
                  </a:prstClr>
                </a:solidFill>
              </a:rPr>
              <a:pPr/>
              <a:t>‹#›</a:t>
            </a:fld>
            <a:endParaRPr lang="nl-NL">
              <a:solidFill>
                <a:prstClr val="black">
                  <a:tint val="75000"/>
                </a:prstClr>
              </a:solidFill>
            </a:endParaRPr>
          </a:p>
        </p:txBody>
      </p:sp>
    </p:spTree>
    <p:extLst>
      <p:ext uri="{BB962C8B-B14F-4D97-AF65-F5344CB8AC3E}">
        <p14:creationId xmlns:p14="http://schemas.microsoft.com/office/powerpoint/2010/main" val="9054903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alibri"/>
              <a:buNone/>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lvl="0" indent="-139700" algn="l" rtl="0">
              <a:spcBef>
                <a:spcPts val="640"/>
              </a:spcBef>
              <a:buClr>
                <a:schemeClr val="dk1"/>
              </a:buClr>
              <a:buFont typeface="Arial"/>
              <a:buChar char="•"/>
              <a:defRPr/>
            </a:lvl1pPr>
            <a:lvl2pPr marL="742950" marR="0" lvl="1" indent="-107950" algn="l" rtl="0">
              <a:spcBef>
                <a:spcPts val="560"/>
              </a:spcBef>
              <a:buClr>
                <a:schemeClr val="dk1"/>
              </a:buClr>
              <a:buFont typeface="Arial"/>
              <a:buChar char="–"/>
              <a:defRPr/>
            </a:lvl2pPr>
            <a:lvl3pPr marL="1143000" marR="0" lvl="2" indent="-76200" algn="l" rtl="0">
              <a:spcBef>
                <a:spcPts val="480"/>
              </a:spcBef>
              <a:buClr>
                <a:schemeClr val="dk1"/>
              </a:buClr>
              <a:buFont typeface="Arial"/>
              <a:buChar char="•"/>
              <a:defRPr/>
            </a:lvl3pPr>
            <a:lvl4pPr marL="1600200" marR="0" lvl="3" indent="-101600" algn="l" rtl="0">
              <a:spcBef>
                <a:spcPts val="400"/>
              </a:spcBef>
              <a:buClr>
                <a:schemeClr val="dk1"/>
              </a:buClr>
              <a:buFont typeface="Arial"/>
              <a:buChar char="–"/>
              <a:defRPr/>
            </a:lvl4pPr>
            <a:lvl5pPr marL="2057400" marR="0" lvl="4" indent="-101600" algn="l" rtl="0">
              <a:spcBef>
                <a:spcPts val="400"/>
              </a:spcBef>
              <a:buClr>
                <a:schemeClr val="dk1"/>
              </a:buClr>
              <a:buFont typeface="Arial"/>
              <a:buChar char="»"/>
              <a:defRPr/>
            </a:lvl5pPr>
            <a:lvl6pPr marL="2514600" marR="0" lvl="5" indent="-101600" algn="l" rtl="0">
              <a:spcBef>
                <a:spcPts val="400"/>
              </a:spcBef>
              <a:buClr>
                <a:schemeClr val="dk1"/>
              </a:buClr>
              <a:buFont typeface="Arial"/>
              <a:buChar char="•"/>
              <a:defRPr/>
            </a:lvl6pPr>
            <a:lvl7pPr marL="2971800" marR="0" lvl="6" indent="-101600" algn="l" rtl="0">
              <a:spcBef>
                <a:spcPts val="400"/>
              </a:spcBef>
              <a:buClr>
                <a:schemeClr val="dk1"/>
              </a:buClr>
              <a:buFont typeface="Arial"/>
              <a:buChar char="•"/>
              <a:defRPr/>
            </a:lvl7pPr>
            <a:lvl8pPr marL="3429000" marR="0" lvl="7" indent="-101600" algn="l" rtl="0">
              <a:spcBef>
                <a:spcPts val="400"/>
              </a:spcBef>
              <a:buClr>
                <a:schemeClr val="dk1"/>
              </a:buClr>
              <a:buFont typeface="Arial"/>
              <a:buChar char="•"/>
              <a:defRPr/>
            </a:lvl8pPr>
            <a:lvl9pPr marL="3886200" marR="0" lvl="8" indent="-101600" algn="l" rtl="0">
              <a:spcBef>
                <a:spcPts val="400"/>
              </a:spcBef>
              <a:buClr>
                <a:schemeClr val="dk1"/>
              </a:buClr>
              <a:buFont typeface="Arial"/>
              <a:buChar char="•"/>
              <a:defRPr/>
            </a:lvl9pPr>
          </a:lstStyle>
          <a:p>
            <a:endParaRPr/>
          </a:p>
        </p:txBody>
      </p:sp>
      <p:sp>
        <p:nvSpPr>
          <p:cNvPr id="12" name="Shape 1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lvl="0" indent="0" algn="l"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3" name="Shape 1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lvl="0" indent="0" algn="ctr" rtl="0">
              <a:spcBef>
                <a:spcPts val="0"/>
              </a:spcBef>
              <a:defRPr/>
            </a:lvl1pPr>
            <a:lvl2pPr marL="457200" marR="0" lvl="1" indent="0" algn="l" rtl="0">
              <a:spcBef>
                <a:spcPts val="0"/>
              </a:spcBef>
              <a:defRPr/>
            </a:lvl2pPr>
            <a:lvl3pPr marL="914400" marR="0" lvl="2" indent="0" algn="l" rtl="0">
              <a:spcBef>
                <a:spcPts val="0"/>
              </a:spcBef>
              <a:defRPr/>
            </a:lvl3pPr>
            <a:lvl4pPr marL="1371600" marR="0" lvl="3" indent="0" algn="l" rtl="0">
              <a:spcBef>
                <a:spcPts val="0"/>
              </a:spcBef>
              <a:defRPr/>
            </a:lvl4pPr>
            <a:lvl5pPr marL="1828800" marR="0" lvl="4" indent="0" algn="l" rtl="0">
              <a:spcBef>
                <a:spcPts val="0"/>
              </a:spcBef>
              <a:defRPr/>
            </a:lvl5pPr>
            <a:lvl6pPr marL="2286000" marR="0" lvl="5" indent="0" algn="l" rtl="0">
              <a:spcBef>
                <a:spcPts val="0"/>
              </a:spcBef>
              <a:defRPr/>
            </a:lvl6pPr>
            <a:lvl7pPr marL="2743200" marR="0" lvl="6" indent="0" algn="l" rtl="0">
              <a:spcBef>
                <a:spcPts val="0"/>
              </a:spcBef>
              <a:defRPr/>
            </a:lvl7pPr>
            <a:lvl8pPr marL="3200400" marR="0" lvl="7" indent="0" algn="l" rtl="0">
              <a:spcBef>
                <a:spcPts val="0"/>
              </a:spcBef>
              <a:defRPr/>
            </a:lvl8pPr>
            <a:lvl9pPr marL="3657600" marR="0" lvl="8" indent="0" algn="l" rtl="0">
              <a:spcBef>
                <a:spcPts val="0"/>
              </a:spcBef>
              <a:defRPr/>
            </a:lvl9pPr>
          </a:lstStyle>
          <a:p>
            <a:endParaRPr/>
          </a:p>
        </p:txBody>
      </p:sp>
      <p:sp>
        <p:nvSpPr>
          <p:cNvPr id="14" name="Shape 14"/>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spcAft>
                <a:spcPts val="0"/>
              </a:spcAft>
              <a:buNone/>
            </a:pPr>
            <a:fld id="{00000000-1234-1234-1234-123412341234}" type="slidenum">
              <a:rPr lang="en-US" sz="1300"/>
              <a:t>‹#›</a:t>
            </a:fld>
            <a:endParaRPr lang="en-US" sz="130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5" r:id="rId5"/>
    <p:sldLayoutId id="2147483656" r:id="rId6"/>
    <p:sldLayoutId id="2147483658" r:id="rId7"/>
    <p:sldLayoutId id="2147483672"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13EF999-7A5C-4187-9FB3-3B1EBC64B73B}"/>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 xmlns:a16="http://schemas.microsoft.com/office/drawing/2014/main" id="{59A4E988-EEEA-4C1F-8660-CEE562438FE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 xmlns:a16="http://schemas.microsoft.com/office/drawing/2014/main" id="{314AA62B-49AC-488A-AB3C-D64033E04C6F}"/>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42B80CF-587B-42EA-97CD-84795C426AD1}" type="datetimeFigureOut">
              <a:rPr lang="nl-NL" kern="1200" smtClean="0">
                <a:solidFill>
                  <a:prstClr val="black">
                    <a:tint val="75000"/>
                  </a:prstClr>
                </a:solidFill>
                <a:latin typeface="Calibri" panose="020F0502020204030204"/>
                <a:ea typeface=""/>
                <a:cs typeface=""/>
              </a:rPr>
              <a:pPr/>
              <a:t>03-09-19</a:t>
            </a:fld>
            <a:endParaRPr lang="nl-NL" kern="1200">
              <a:solidFill>
                <a:prstClr val="black">
                  <a:tint val="75000"/>
                </a:prstClr>
              </a:solidFill>
              <a:latin typeface="Calibri" panose="020F0502020204030204"/>
              <a:ea typeface=""/>
              <a:cs typeface=""/>
            </a:endParaRPr>
          </a:p>
        </p:txBody>
      </p:sp>
      <p:sp>
        <p:nvSpPr>
          <p:cNvPr id="5" name="Footer Placeholder 4">
            <a:extLst>
              <a:ext uri="{FF2B5EF4-FFF2-40B4-BE49-F238E27FC236}">
                <a16:creationId xmlns="" xmlns:a16="http://schemas.microsoft.com/office/drawing/2014/main" id="{E8E18D0B-9E1C-487A-81DD-F027B0FD676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kern="1200">
              <a:solidFill>
                <a:prstClr val="black">
                  <a:tint val="75000"/>
                </a:prstClr>
              </a:solidFill>
              <a:latin typeface="Calibri" panose="020F0502020204030204"/>
              <a:ea typeface=""/>
              <a:cs typeface=""/>
            </a:endParaRPr>
          </a:p>
        </p:txBody>
      </p:sp>
      <p:sp>
        <p:nvSpPr>
          <p:cNvPr id="6" name="Slide Number Placeholder 5">
            <a:extLst>
              <a:ext uri="{FF2B5EF4-FFF2-40B4-BE49-F238E27FC236}">
                <a16:creationId xmlns="" xmlns:a16="http://schemas.microsoft.com/office/drawing/2014/main" id="{66252736-0BAD-42E8-B78F-7266EE89C09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9B11152-C68C-4888-8A8C-E99A5E344161}" type="slidenum">
              <a:rPr lang="nl-NL" kern="1200" smtClean="0">
                <a:solidFill>
                  <a:prstClr val="black">
                    <a:tint val="75000"/>
                  </a:prstClr>
                </a:solidFill>
                <a:latin typeface="Calibri" panose="020F0502020204030204"/>
                <a:ea typeface=""/>
                <a:cs typeface=""/>
              </a:rPr>
              <a:pPr/>
              <a:t>‹#›</a:t>
            </a:fld>
            <a:endParaRPr lang="nl-NL" kern="1200">
              <a:solidFill>
                <a:prstClr val="black">
                  <a:tint val="75000"/>
                </a:prstClr>
              </a:solidFill>
              <a:latin typeface="Calibri" panose="020F0502020204030204"/>
              <a:ea typeface=""/>
              <a:cs typeface=""/>
            </a:endParaRPr>
          </a:p>
        </p:txBody>
      </p:sp>
    </p:spTree>
    <p:extLst>
      <p:ext uri="{BB962C8B-B14F-4D97-AF65-F5344CB8AC3E}">
        <p14:creationId xmlns:p14="http://schemas.microsoft.com/office/powerpoint/2010/main" val="553781316"/>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fizz.phys.dal.ca/~atmos/martin/?page_id=232"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2.jpl.nasa.gov/srtm/" TargetMode="External"/><Relationship Id="rId3" Type="http://schemas.openxmlformats.org/officeDocument/2006/relationships/hyperlink" Target="https://confluence.ecmwf.int/pages/viewpage.action?pageId=74764925"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gif"/><Relationship Id="rId1" Type="http://schemas.openxmlformats.org/officeDocument/2006/relationships/slideLayout" Target="../slideLayouts/slideLayout8.xml"/><Relationship Id="rId2" Type="http://schemas.openxmlformats.org/officeDocument/2006/relationships/image" Target="../media/image9.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543467" y="1210271"/>
            <a:ext cx="8229600" cy="1605600"/>
          </a:xfrm>
          <a:prstGeom prst="rect">
            <a:avLst/>
          </a:prstGeom>
          <a:noFill/>
          <a:ln>
            <a:noFill/>
          </a:ln>
        </p:spPr>
        <p:txBody>
          <a:bodyPr lIns="91425" tIns="45700" rIns="91425" bIns="45700" anchor="ctr" anchorCtr="0">
            <a:noAutofit/>
          </a:bodyPr>
          <a:lstStyle/>
          <a:p>
            <a:pPr lvl="0">
              <a:buSzPct val="25000"/>
            </a:pPr>
            <a:r>
              <a:rPr lang="en-US" sz="3600" dirty="0">
                <a:solidFill>
                  <a:schemeClr val="dk1"/>
                </a:solidFill>
                <a:latin typeface="Calibri"/>
                <a:ea typeface="Calibri"/>
                <a:cs typeface="Calibri"/>
                <a:sym typeface="Calibri"/>
              </a:rPr>
              <a:t> </a:t>
            </a:r>
            <a:br>
              <a:rPr lang="en-US" sz="3600" dirty="0">
                <a:solidFill>
                  <a:schemeClr val="dk1"/>
                </a:solidFill>
                <a:latin typeface="Calibri"/>
                <a:ea typeface="Calibri"/>
                <a:cs typeface="Calibri"/>
                <a:sym typeface="Calibri"/>
              </a:rPr>
            </a:br>
            <a:r>
              <a:rPr lang="en-US" sz="3600" dirty="0">
                <a:solidFill>
                  <a:schemeClr val="dk1"/>
                </a:solidFill>
                <a:latin typeface="Calibri"/>
                <a:ea typeface="Calibri"/>
                <a:cs typeface="Calibri"/>
                <a:sym typeface="Calibri"/>
              </a:rPr>
              <a:t>Statistical methods of global air pollution modeling</a:t>
            </a:r>
            <a:r>
              <a:rPr lang="en-US" sz="3600" i="0" u="none" strike="noStrike" cap="none" dirty="0">
                <a:solidFill>
                  <a:schemeClr val="dk1"/>
                </a:solidFill>
                <a:latin typeface="Calibri"/>
                <a:ea typeface="Calibri"/>
                <a:cs typeface="Calibri"/>
                <a:sym typeface="Calibri"/>
              </a:rPr>
              <a:t/>
            </a:r>
            <a:br>
              <a:rPr lang="en-US" sz="3600" i="0" u="none" strike="noStrike" cap="none" dirty="0">
                <a:solidFill>
                  <a:schemeClr val="dk1"/>
                </a:solidFill>
                <a:latin typeface="Calibri"/>
                <a:ea typeface="Calibri"/>
                <a:cs typeface="Calibri"/>
                <a:sym typeface="Calibri"/>
              </a:rPr>
            </a:br>
            <a:r>
              <a:rPr lang="en-US" sz="3600" i="0" u="none" strike="noStrike" cap="none" dirty="0">
                <a:solidFill>
                  <a:schemeClr val="dk1"/>
                </a:solidFill>
                <a:latin typeface="Calibri"/>
                <a:ea typeface="Calibri"/>
                <a:cs typeface="Calibri"/>
                <a:sym typeface="Calibri"/>
              </a:rPr>
              <a:t/>
            </a:r>
            <a:br>
              <a:rPr lang="en-US" sz="3600" i="0" u="none" strike="noStrike" cap="none" dirty="0">
                <a:solidFill>
                  <a:schemeClr val="dk1"/>
                </a:solidFill>
                <a:latin typeface="Calibri"/>
                <a:ea typeface="Calibri"/>
                <a:cs typeface="Calibri"/>
                <a:sym typeface="Calibri"/>
              </a:rPr>
            </a:br>
            <a:r>
              <a:rPr lang="en-US" sz="3600" i="0" u="none" strike="noStrike" cap="none" dirty="0">
                <a:solidFill>
                  <a:schemeClr val="dk1"/>
                </a:solidFill>
                <a:latin typeface="Calibri"/>
                <a:ea typeface="Calibri"/>
                <a:cs typeface="Calibri"/>
                <a:sym typeface="Calibri"/>
              </a:rPr>
              <a:t/>
            </a:r>
            <a:br>
              <a:rPr lang="en-US" sz="3600" i="0" u="none" strike="noStrike" cap="none" dirty="0">
                <a:solidFill>
                  <a:schemeClr val="dk1"/>
                </a:solidFill>
                <a:latin typeface="Calibri"/>
                <a:ea typeface="Calibri"/>
                <a:cs typeface="Calibri"/>
                <a:sym typeface="Calibri"/>
              </a:rPr>
            </a:br>
            <a:r>
              <a:rPr lang="en-US" sz="3600" i="0" u="none" strike="noStrike" cap="none" dirty="0">
                <a:solidFill>
                  <a:schemeClr val="dk1"/>
                </a:solidFill>
                <a:latin typeface="Calibri"/>
                <a:ea typeface="Calibri"/>
                <a:cs typeface="Calibri"/>
                <a:sym typeface="Calibri"/>
              </a:rPr>
              <a:t/>
            </a:r>
            <a:br>
              <a:rPr lang="en-US" sz="3600" i="0" u="none" strike="noStrike" cap="none" dirty="0">
                <a:solidFill>
                  <a:schemeClr val="dk1"/>
                </a:solidFill>
                <a:latin typeface="Calibri"/>
                <a:ea typeface="Calibri"/>
                <a:cs typeface="Calibri"/>
                <a:sym typeface="Calibri"/>
              </a:rPr>
            </a:br>
            <a:endParaRPr lang="en-US" sz="3600" i="0" u="none" strike="noStrike" cap="none" dirty="0">
              <a:solidFill>
                <a:schemeClr val="dk1"/>
              </a:solidFill>
              <a:latin typeface="Calibri"/>
              <a:ea typeface="Calibri"/>
              <a:cs typeface="Calibri"/>
              <a:sym typeface="Calibri"/>
            </a:endParaRPr>
          </a:p>
        </p:txBody>
      </p:sp>
      <p:sp>
        <p:nvSpPr>
          <p:cNvPr id="167" name="Shape 167"/>
          <p:cNvSpPr/>
          <p:nvPr/>
        </p:nvSpPr>
        <p:spPr>
          <a:xfrm>
            <a:off x="2590800" y="4724400"/>
            <a:ext cx="4572000" cy="923329"/>
          </a:xfrm>
          <a:prstGeom prst="rect">
            <a:avLst/>
          </a:prstGeom>
          <a:noFill/>
          <a:ln>
            <a:noFill/>
          </a:ln>
        </p:spPr>
        <p:txBody>
          <a:bodyPr lIns="91425" tIns="45700" rIns="91425" bIns="45700" anchor="t" anchorCtr="0">
            <a:noAutofit/>
          </a:bodyPr>
          <a:lstStyle/>
          <a:p>
            <a:pPr marL="0" marR="0" lvl="0" indent="0" algn="ctr" rtl="0">
              <a:spcBef>
                <a:spcPts val="0"/>
              </a:spcBef>
              <a:buNone/>
            </a:pPr>
            <a:endParaRPr sz="1800">
              <a:solidFill>
                <a:schemeClr val="dk1"/>
              </a:solidFill>
              <a:latin typeface="Calibri"/>
              <a:ea typeface="Calibri"/>
              <a:cs typeface="Calibri"/>
              <a:sym typeface="Calibri"/>
            </a:endParaRPr>
          </a:p>
          <a:p>
            <a:pPr marL="0" marR="0" lvl="0" indent="0" algn="ctr" rtl="0">
              <a:spcBef>
                <a:spcPts val="0"/>
              </a:spcBef>
              <a:buNone/>
            </a:pPr>
            <a:endParaRPr/>
          </a:p>
        </p:txBody>
      </p:sp>
      <p:sp>
        <p:nvSpPr>
          <p:cNvPr id="170" name="Shape 170"/>
          <p:cNvSpPr txBox="1"/>
          <p:nvPr/>
        </p:nvSpPr>
        <p:spPr>
          <a:xfrm>
            <a:off x="780551" y="5052019"/>
            <a:ext cx="7582897" cy="1191419"/>
          </a:xfrm>
          <a:prstGeom prst="rect">
            <a:avLst/>
          </a:prstGeom>
          <a:noFill/>
          <a:ln>
            <a:noFill/>
          </a:ln>
        </p:spPr>
        <p:txBody>
          <a:bodyPr lIns="91425" tIns="91425" rIns="91425" bIns="91425" anchor="ctr" anchorCtr="0">
            <a:noAutofit/>
          </a:bodyPr>
          <a:lstStyle/>
          <a:p>
            <a:pPr lvl="0" algn="l" rtl="0">
              <a:spcBef>
                <a:spcPts val="0"/>
              </a:spcBef>
              <a:buNone/>
            </a:pPr>
            <a:r>
              <a:rPr lang="en-US" sz="2450" dirty="0">
                <a:latin typeface="Calibri"/>
                <a:ea typeface="Calibri"/>
                <a:cs typeface="Calibri"/>
                <a:sym typeface="Calibri"/>
              </a:rPr>
              <a:t>                             </a:t>
            </a:r>
            <a:endParaRPr sz="1800" dirty="0">
              <a:latin typeface="Calibri"/>
              <a:ea typeface="Calibri"/>
              <a:cs typeface="Calibri"/>
              <a:sym typeface="Calibri"/>
            </a:endParaRPr>
          </a:p>
          <a:p>
            <a:pPr lvl="0" algn="ctr" rtl="0">
              <a:spcBef>
                <a:spcPts val="0"/>
              </a:spcBef>
              <a:buClr>
                <a:schemeClr val="dk1"/>
              </a:buClr>
              <a:buSzPct val="25000"/>
              <a:buFont typeface="Arial"/>
              <a:buNone/>
            </a:pPr>
            <a:r>
              <a:rPr lang="en-US" sz="1800" dirty="0">
                <a:latin typeface="Calibri"/>
                <a:ea typeface="Calibri"/>
                <a:cs typeface="Calibri"/>
                <a:sym typeface="Calibri"/>
              </a:rPr>
              <a:t>University of Utrecht, The Netherlands</a:t>
            </a:r>
          </a:p>
          <a:p>
            <a:pPr lvl="0" algn="ctr" rtl="0">
              <a:spcBef>
                <a:spcPts val="0"/>
              </a:spcBef>
              <a:buClr>
                <a:schemeClr val="dk1"/>
              </a:buClr>
              <a:buSzPct val="25000"/>
              <a:buFont typeface="Arial"/>
              <a:buNone/>
            </a:pPr>
            <a:endParaRPr lang="en-US" sz="1800" dirty="0">
              <a:latin typeface="Calibri"/>
              <a:ea typeface="Calibri"/>
              <a:cs typeface="Calibri"/>
              <a:sym typeface="Calibri"/>
            </a:endParaRPr>
          </a:p>
          <a:p>
            <a:pPr lvl="0" algn="ctr" rtl="0">
              <a:spcBef>
                <a:spcPts val="0"/>
              </a:spcBef>
              <a:buClr>
                <a:schemeClr val="dk1"/>
              </a:buClr>
              <a:buSzPct val="25000"/>
              <a:buFont typeface="Arial"/>
              <a:buNone/>
            </a:pPr>
            <a:r>
              <a:rPr lang="en-US" sz="2400" dirty="0">
                <a:latin typeface="Calibri"/>
                <a:ea typeface="Calibri"/>
                <a:cs typeface="Calibri"/>
                <a:sym typeface="Calibri"/>
              </a:rPr>
              <a:t>Meng Lu </a:t>
            </a:r>
          </a:p>
          <a:p>
            <a:pPr lvl="0" algn="ctr" rtl="0">
              <a:spcBef>
                <a:spcPts val="0"/>
              </a:spcBef>
              <a:buNone/>
            </a:pPr>
            <a:endParaRPr sz="2450" dirty="0">
              <a:latin typeface="Calibri"/>
              <a:ea typeface="Calibri"/>
              <a:cs typeface="Calibri"/>
              <a:sym typeface="Calibri"/>
            </a:endParaRPr>
          </a:p>
        </p:txBody>
      </p:sp>
      <p:sp>
        <p:nvSpPr>
          <p:cNvPr id="5" name="Slide Number Placeholder 4">
            <a:extLst>
              <a:ext uri="{FF2B5EF4-FFF2-40B4-BE49-F238E27FC236}">
                <a16:creationId xmlns:a16="http://schemas.microsoft.com/office/drawing/2014/main" xmlns="" id="{67BA1005-76DA-4215-9095-6C9AA5F6BB44}"/>
              </a:ext>
            </a:extLst>
          </p:cNvPr>
          <p:cNvSpPr>
            <a:spLocks noGrp="1"/>
          </p:cNvSpPr>
          <p:nvPr>
            <p:ph type="sldNum" idx="12"/>
          </p:nvPr>
        </p:nvSpPr>
        <p:spPr>
          <a:xfrm>
            <a:off x="8708571" y="6403118"/>
            <a:ext cx="2133599" cy="365125"/>
          </a:xfrm>
        </p:spPr>
        <p:txBody>
          <a:bodyPr/>
          <a:lstStyle/>
          <a:p>
            <a:pPr marL="0" marR="0" lvl="0" indent="0" rtl="0">
              <a:lnSpc>
                <a:spcPct val="100000"/>
              </a:lnSpc>
              <a:spcBef>
                <a:spcPts val="0"/>
              </a:spcBef>
              <a:spcAft>
                <a:spcPts val="0"/>
              </a:spcAft>
              <a:buNone/>
            </a:pPr>
            <a:fld id="{00000000-1234-1234-1234-123412341234}" type="slidenum">
              <a:rPr lang="en-US" smtClean="0"/>
              <a:t>1</a:t>
            </a:fld>
            <a:endParaRPr lang="en-US" dirty="0"/>
          </a:p>
        </p:txBody>
      </p:sp>
      <p:grpSp>
        <p:nvGrpSpPr>
          <p:cNvPr id="2" name="Group 1">
            <a:extLst>
              <a:ext uri="{FF2B5EF4-FFF2-40B4-BE49-F238E27FC236}">
                <a16:creationId xmlns:a16="http://schemas.microsoft.com/office/drawing/2014/main" xmlns="" id="{A72AF01B-37CD-45BA-B36C-2B558EF61FF2}"/>
              </a:ext>
            </a:extLst>
          </p:cNvPr>
          <p:cNvGrpSpPr/>
          <p:nvPr/>
        </p:nvGrpSpPr>
        <p:grpSpPr>
          <a:xfrm>
            <a:off x="6465250" y="5489604"/>
            <a:ext cx="2100875" cy="807896"/>
            <a:chOff x="5810909" y="3950902"/>
            <a:chExt cx="2100875" cy="807896"/>
          </a:xfrm>
        </p:grpSpPr>
        <p:pic>
          <p:nvPicPr>
            <p:cNvPr id="6146" name="Picture 2" descr="Gerelateerde afbeelding">
              <a:extLst>
                <a:ext uri="{FF2B5EF4-FFF2-40B4-BE49-F238E27FC236}">
                  <a16:creationId xmlns:a16="http://schemas.microsoft.com/office/drawing/2014/main" xmlns="" id="{74D5453A-0E74-4D92-801A-A2D7C6A356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1" t="3981" r="4289" b="3334"/>
            <a:stretch/>
          </p:blipFill>
          <p:spPr bwMode="auto">
            <a:xfrm>
              <a:off x="5810909" y="4348666"/>
              <a:ext cx="569053" cy="3757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Gerelateerde afbeelding">
              <a:extLst>
                <a:ext uri="{FF2B5EF4-FFF2-40B4-BE49-F238E27FC236}">
                  <a16:creationId xmlns:a16="http://schemas.microsoft.com/office/drawing/2014/main" xmlns="" id="{9ED77832-BD21-4678-A601-01531FFD76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1" t="3981" r="4289" b="3334"/>
            <a:stretch/>
          </p:blipFill>
          <p:spPr bwMode="auto">
            <a:xfrm>
              <a:off x="6411232" y="4370737"/>
              <a:ext cx="569053" cy="3757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Gerelateerde afbeelding">
              <a:extLst>
                <a:ext uri="{FF2B5EF4-FFF2-40B4-BE49-F238E27FC236}">
                  <a16:creationId xmlns:a16="http://schemas.microsoft.com/office/drawing/2014/main" xmlns="" id="{C5CF7EB0-AC53-40AB-9EED-1D93F7E14C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1" t="3981" r="4289" b="3334"/>
            <a:stretch/>
          </p:blipFill>
          <p:spPr bwMode="auto">
            <a:xfrm>
              <a:off x="7011555" y="4383064"/>
              <a:ext cx="569053" cy="3757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Gerelateerde afbeelding">
              <a:extLst>
                <a:ext uri="{FF2B5EF4-FFF2-40B4-BE49-F238E27FC236}">
                  <a16:creationId xmlns:a16="http://schemas.microsoft.com/office/drawing/2014/main" xmlns="" id="{D3CD07AD-A87C-47C4-A125-72AAF3A1E8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1" t="3981" r="4289" b="3334"/>
            <a:stretch/>
          </p:blipFill>
          <p:spPr bwMode="auto">
            <a:xfrm>
              <a:off x="6711138" y="3961917"/>
              <a:ext cx="569053" cy="3757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Gerelateerde afbeelding">
              <a:extLst>
                <a:ext uri="{FF2B5EF4-FFF2-40B4-BE49-F238E27FC236}">
                  <a16:creationId xmlns:a16="http://schemas.microsoft.com/office/drawing/2014/main" xmlns="" id="{7D683CE1-0151-421A-A9E5-DE9FA0578C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1" t="3981" r="4289" b="3334"/>
            <a:stretch/>
          </p:blipFill>
          <p:spPr bwMode="auto">
            <a:xfrm>
              <a:off x="6095435" y="3950902"/>
              <a:ext cx="569053" cy="3757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Gerelateerde afbeelding">
              <a:extLst>
                <a:ext uri="{FF2B5EF4-FFF2-40B4-BE49-F238E27FC236}">
                  <a16:creationId xmlns:a16="http://schemas.microsoft.com/office/drawing/2014/main" xmlns="" id="{E45EBAE0-DC43-440B-9DAF-EE89BF3B38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1" t="3981" r="4289" b="3334"/>
            <a:stretch/>
          </p:blipFill>
          <p:spPr bwMode="auto">
            <a:xfrm>
              <a:off x="7342731" y="3984624"/>
              <a:ext cx="569053" cy="375734"/>
            </a:xfrm>
            <a:prstGeom prst="rect">
              <a:avLst/>
            </a:prstGeom>
            <a:noFill/>
            <a:extLst>
              <a:ext uri="{909E8E84-426E-40DD-AFC4-6F175D3DCCD1}">
                <a14:hiddenFill xmlns:a14="http://schemas.microsoft.com/office/drawing/2010/main">
                  <a:solidFill>
                    <a:srgbClr val="FFFFFF"/>
                  </a:solidFill>
                </a14:hiddenFill>
              </a:ext>
            </a:extLst>
          </p:spPr>
        </p:pic>
      </p:grpSp>
      <p:pic>
        <p:nvPicPr>
          <p:cNvPr id="4098" name="Picture 2" descr="http://www.tropomi.nl/wp-content/uploads/2013/11/precursor5_space.jpg">
            <a:extLst>
              <a:ext uri="{FF2B5EF4-FFF2-40B4-BE49-F238E27FC236}">
                <a16:creationId xmlns:a16="http://schemas.microsoft.com/office/drawing/2014/main" xmlns="" id="{74484BD4-6836-4DC3-AA39-699238B3F9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6824" y="2165449"/>
            <a:ext cx="3846243" cy="252009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28E93ED6-F9FB-42CA-B036-1BBBBAAFC78A}"/>
              </a:ext>
            </a:extLst>
          </p:cNvPr>
          <p:cNvPicPr>
            <a:picLocks noChangeAspect="1"/>
          </p:cNvPicPr>
          <p:nvPr/>
        </p:nvPicPr>
        <p:blipFill>
          <a:blip r:embed="rId5"/>
          <a:stretch>
            <a:fillRect/>
          </a:stretch>
        </p:blipFill>
        <p:spPr>
          <a:xfrm>
            <a:off x="1071540" y="2166506"/>
            <a:ext cx="3573504" cy="2590363"/>
          </a:xfrm>
          <a:prstGeom prst="rect">
            <a:avLst/>
          </a:prstGeom>
        </p:spPr>
      </p:pic>
    </p:spTree>
    <p:extLst>
      <p:ext uri="{BB962C8B-B14F-4D97-AF65-F5344CB8AC3E}">
        <p14:creationId xmlns:p14="http://schemas.microsoft.com/office/powerpoint/2010/main" val="1489951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A5E0FA3D-DBC1-4717-AFC3-012D6EB74AFD}"/>
              </a:ext>
            </a:extLst>
          </p:cNvPr>
          <p:cNvSpPr>
            <a:spLocks noGrp="1"/>
          </p:cNvSpPr>
          <p:nvPr>
            <p:ph type="sldNum" idx="12"/>
          </p:nvPr>
        </p:nvSpPr>
        <p:spPr>
          <a:xfrm>
            <a:off x="7737796" y="5668556"/>
            <a:ext cx="1600199" cy="273844"/>
          </a:xfrm>
        </p:spPr>
        <p:txBody>
          <a:bodyPr/>
          <a:lstStyle/>
          <a:p>
            <a:fld id="{00000000-1234-1234-1234-123412341234}" type="slidenum">
              <a:rPr lang="en-US" smtClean="0"/>
              <a:pPr/>
              <a:t>10</a:t>
            </a:fld>
            <a:endParaRPr lang="en-US" dirty="0"/>
          </a:p>
        </p:txBody>
      </p:sp>
      <p:pic>
        <p:nvPicPr>
          <p:cNvPr id="5" name="Picture 4">
            <a:extLst>
              <a:ext uri="{FF2B5EF4-FFF2-40B4-BE49-F238E27FC236}">
                <a16:creationId xmlns:a16="http://schemas.microsoft.com/office/drawing/2014/main" xmlns="" id="{36B3F23E-7EF3-4065-B90C-882BD23EF9BC}"/>
              </a:ext>
            </a:extLst>
          </p:cNvPr>
          <p:cNvPicPr>
            <a:picLocks noChangeAspect="1"/>
          </p:cNvPicPr>
          <p:nvPr/>
        </p:nvPicPr>
        <p:blipFill rotWithShape="1">
          <a:blip r:embed="rId2"/>
          <a:srcRect r="65349"/>
          <a:stretch/>
        </p:blipFill>
        <p:spPr>
          <a:xfrm>
            <a:off x="256596" y="2293010"/>
            <a:ext cx="3342788" cy="3241172"/>
          </a:xfrm>
          <a:prstGeom prst="rect">
            <a:avLst/>
          </a:prstGeom>
        </p:spPr>
      </p:pic>
      <p:sp>
        <p:nvSpPr>
          <p:cNvPr id="6" name="Title 1">
            <a:extLst>
              <a:ext uri="{FF2B5EF4-FFF2-40B4-BE49-F238E27FC236}">
                <a16:creationId xmlns:a16="http://schemas.microsoft.com/office/drawing/2014/main" xmlns="" id="{410C12D9-DBF1-4798-9908-A0634CDCCE28}"/>
              </a:ext>
            </a:extLst>
          </p:cNvPr>
          <p:cNvSpPr txBox="1">
            <a:spLocks/>
          </p:cNvSpPr>
          <p:nvPr/>
        </p:nvSpPr>
        <p:spPr>
          <a:xfrm>
            <a:off x="1485900" y="1026937"/>
            <a:ext cx="6172200" cy="857250"/>
          </a:xfrm>
          <a:prstGeom prst="rect">
            <a:avLst/>
          </a:prstGeom>
          <a:noFill/>
          <a:ln>
            <a:noFill/>
          </a:ln>
        </p:spPr>
        <p:txBody>
          <a:bodyPr lIns="68569" tIns="68569" rIns="68569" bIns="68569" anchor="ctr" anchorCtr="0"/>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r>
              <a:rPr lang="en-US" sz="2100" dirty="0" smtClean="0">
                <a:latin typeface="+mj-lt"/>
              </a:rPr>
              <a:t> </a:t>
            </a:r>
            <a:r>
              <a:rPr lang="en-US" sz="2100" dirty="0" err="1" smtClean="0">
                <a:latin typeface="+mj-lt"/>
              </a:rPr>
              <a:t>Tropomi</a:t>
            </a:r>
            <a:endParaRPr lang="en-US" sz="2100" dirty="0" smtClean="0">
              <a:latin typeface="+mj-lt"/>
            </a:endParaRPr>
          </a:p>
        </p:txBody>
      </p:sp>
      <p:pic>
        <p:nvPicPr>
          <p:cNvPr id="7" name="Picture 6">
            <a:extLst>
              <a:ext uri="{FF2B5EF4-FFF2-40B4-BE49-F238E27FC236}">
                <a16:creationId xmlns:a16="http://schemas.microsoft.com/office/drawing/2014/main" xmlns="" id="{99FE2952-EE5A-4F73-A4DD-81BFAE1876C5}"/>
              </a:ext>
            </a:extLst>
          </p:cNvPr>
          <p:cNvPicPr>
            <a:picLocks noChangeAspect="1"/>
          </p:cNvPicPr>
          <p:nvPr/>
        </p:nvPicPr>
        <p:blipFill>
          <a:blip r:embed="rId3"/>
          <a:stretch>
            <a:fillRect/>
          </a:stretch>
        </p:blipFill>
        <p:spPr>
          <a:xfrm>
            <a:off x="3654220" y="2293010"/>
            <a:ext cx="5355966" cy="2285275"/>
          </a:xfrm>
          <a:prstGeom prst="rect">
            <a:avLst/>
          </a:prstGeom>
        </p:spPr>
      </p:pic>
      <p:sp>
        <p:nvSpPr>
          <p:cNvPr id="2" name="Rectangle 1"/>
          <p:cNvSpPr/>
          <p:nvPr/>
        </p:nvSpPr>
        <p:spPr>
          <a:xfrm>
            <a:off x="5403912" y="6089750"/>
            <a:ext cx="1923925" cy="307777"/>
          </a:xfrm>
          <a:prstGeom prst="rect">
            <a:avLst/>
          </a:prstGeom>
        </p:spPr>
        <p:txBody>
          <a:bodyPr wrap="none">
            <a:spAutoFit/>
          </a:bodyPr>
          <a:lstStyle/>
          <a:p>
            <a:r>
              <a:rPr lang="en-US" dirty="0">
                <a:latin typeface="+mj-lt"/>
              </a:rPr>
              <a:t>Feb 2018 to Jan 2019</a:t>
            </a:r>
            <a:endParaRPr lang="nl-NL" dirty="0">
              <a:latin typeface="+mj-lt"/>
            </a:endParaRPr>
          </a:p>
        </p:txBody>
      </p:sp>
    </p:spTree>
    <p:extLst>
      <p:ext uri="{BB962C8B-B14F-4D97-AF65-F5344CB8AC3E}">
        <p14:creationId xmlns:p14="http://schemas.microsoft.com/office/powerpoint/2010/main" val="8939859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A3F08F-A81D-43AA-AB5A-67D475911496}"/>
              </a:ext>
            </a:extLst>
          </p:cNvPr>
          <p:cNvSpPr>
            <a:spLocks noGrp="1"/>
          </p:cNvSpPr>
          <p:nvPr>
            <p:ph type="title"/>
          </p:nvPr>
        </p:nvSpPr>
        <p:spPr/>
        <p:txBody>
          <a:bodyPr/>
          <a:lstStyle/>
          <a:p>
            <a:r>
              <a:rPr lang="en-US" sz="2100" dirty="0"/>
              <a:t>Remote sensing measurements: </a:t>
            </a:r>
            <a:br>
              <a:rPr lang="en-US" sz="2100" dirty="0"/>
            </a:br>
            <a:r>
              <a:rPr lang="en-US" sz="1800" dirty="0"/>
              <a:t>OMI (</a:t>
            </a:r>
            <a:r>
              <a:rPr lang="nl-NL" sz="1800" dirty="0"/>
              <a:t>Ozone Monitoring Instrument)</a:t>
            </a:r>
            <a:endParaRPr lang="nl-NL" sz="2100" dirty="0"/>
          </a:p>
        </p:txBody>
      </p:sp>
      <p:sp>
        <p:nvSpPr>
          <p:cNvPr id="4" name="Slide Number Placeholder 3">
            <a:extLst>
              <a:ext uri="{FF2B5EF4-FFF2-40B4-BE49-F238E27FC236}">
                <a16:creationId xmlns="" xmlns:a16="http://schemas.microsoft.com/office/drawing/2014/main" id="{2126BB05-1F90-48D9-A611-AC0F9FECC43E}"/>
              </a:ext>
            </a:extLst>
          </p:cNvPr>
          <p:cNvSpPr>
            <a:spLocks noGrp="1"/>
          </p:cNvSpPr>
          <p:nvPr>
            <p:ph type="sldNum" idx="12"/>
          </p:nvPr>
        </p:nvSpPr>
        <p:spPr/>
        <p:txBody>
          <a:bodyPr/>
          <a:lstStyle/>
          <a:p>
            <a:fld id="{00000000-1234-1234-1234-123412341234}" type="slidenum">
              <a:rPr lang="en-US" smtClean="0"/>
              <a:pPr/>
              <a:t>11</a:t>
            </a:fld>
            <a:endParaRPr lang="en-US"/>
          </a:p>
        </p:txBody>
      </p:sp>
      <p:sp>
        <p:nvSpPr>
          <p:cNvPr id="5" name="Rectangle 4">
            <a:extLst>
              <a:ext uri="{FF2B5EF4-FFF2-40B4-BE49-F238E27FC236}">
                <a16:creationId xmlns="" xmlns:a16="http://schemas.microsoft.com/office/drawing/2014/main" id="{CC84B444-2569-4B20-88E4-DA4D6AE658BC}"/>
              </a:ext>
            </a:extLst>
          </p:cNvPr>
          <p:cNvSpPr/>
          <p:nvPr/>
        </p:nvSpPr>
        <p:spPr>
          <a:xfrm>
            <a:off x="5669176" y="3112678"/>
            <a:ext cx="2029723" cy="307777"/>
          </a:xfrm>
          <a:prstGeom prst="rect">
            <a:avLst/>
          </a:prstGeom>
        </p:spPr>
        <p:txBody>
          <a:bodyPr wrap="none">
            <a:spAutoFit/>
          </a:bodyPr>
          <a:lstStyle/>
          <a:p>
            <a:r>
              <a:rPr lang="nl-NL" dirty="0">
                <a:latin typeface="+mj-lt"/>
              </a:rPr>
              <a:t>At nadir 13 km × 24 km</a:t>
            </a:r>
          </a:p>
        </p:txBody>
      </p:sp>
      <p:sp>
        <p:nvSpPr>
          <p:cNvPr id="7" name="Rectangle 6">
            <a:extLst>
              <a:ext uri="{FF2B5EF4-FFF2-40B4-BE49-F238E27FC236}">
                <a16:creationId xmlns="" xmlns:a16="http://schemas.microsoft.com/office/drawing/2014/main" id="{51EF559C-C90A-4B1D-8F91-6936D3202BB0}"/>
              </a:ext>
            </a:extLst>
          </p:cNvPr>
          <p:cNvSpPr/>
          <p:nvPr/>
        </p:nvSpPr>
        <p:spPr>
          <a:xfrm>
            <a:off x="3525633" y="5181111"/>
            <a:ext cx="1970411" cy="253916"/>
          </a:xfrm>
          <a:prstGeom prst="rect">
            <a:avLst/>
          </a:prstGeom>
        </p:spPr>
        <p:txBody>
          <a:bodyPr wrap="none">
            <a:spAutoFit/>
          </a:bodyPr>
          <a:lstStyle/>
          <a:p>
            <a:r>
              <a:rPr lang="nl-NL" sz="1050" dirty="0">
                <a:solidFill>
                  <a:schemeClr val="bg2">
                    <a:lumMod val="75000"/>
                  </a:schemeClr>
                </a:solidFill>
                <a:latin typeface="+mj-lt"/>
              </a:rPr>
              <a:t>Zoom in mode 13 km× 12 km </a:t>
            </a:r>
          </a:p>
        </p:txBody>
      </p:sp>
      <p:sp>
        <p:nvSpPr>
          <p:cNvPr id="6" name="Rectangle 5">
            <a:extLst>
              <a:ext uri="{FF2B5EF4-FFF2-40B4-BE49-F238E27FC236}">
                <a16:creationId xmlns="" xmlns:a16="http://schemas.microsoft.com/office/drawing/2014/main" id="{2E6896D9-461F-421C-BDAA-6C49B908C04D}"/>
              </a:ext>
            </a:extLst>
          </p:cNvPr>
          <p:cNvSpPr/>
          <p:nvPr/>
        </p:nvSpPr>
        <p:spPr>
          <a:xfrm>
            <a:off x="1740913" y="5429073"/>
            <a:ext cx="1535998" cy="261610"/>
          </a:xfrm>
          <a:prstGeom prst="rect">
            <a:avLst/>
          </a:prstGeom>
        </p:spPr>
        <p:txBody>
          <a:bodyPr wrap="none">
            <a:spAutoFit/>
          </a:bodyPr>
          <a:lstStyle/>
          <a:p>
            <a:r>
              <a:rPr lang="nl-NL" sz="1100" dirty="0">
                <a:latin typeface="+mj-lt"/>
              </a:rPr>
              <a:t>Daily global coverage</a:t>
            </a:r>
          </a:p>
        </p:txBody>
      </p:sp>
      <p:sp>
        <p:nvSpPr>
          <p:cNvPr id="8" name="Rectangle 7">
            <a:extLst>
              <a:ext uri="{FF2B5EF4-FFF2-40B4-BE49-F238E27FC236}">
                <a16:creationId xmlns="" xmlns:a16="http://schemas.microsoft.com/office/drawing/2014/main" id="{AC211663-EBDB-41FD-A5E2-F708382551DC}"/>
              </a:ext>
            </a:extLst>
          </p:cNvPr>
          <p:cNvSpPr/>
          <p:nvPr/>
        </p:nvSpPr>
        <p:spPr>
          <a:xfrm>
            <a:off x="1409381" y="4922493"/>
            <a:ext cx="3983783" cy="276999"/>
          </a:xfrm>
          <a:prstGeom prst="rect">
            <a:avLst/>
          </a:prstGeom>
        </p:spPr>
        <p:txBody>
          <a:bodyPr wrap="none">
            <a:spAutoFit/>
          </a:bodyPr>
          <a:lstStyle/>
          <a:p>
            <a:r>
              <a:rPr lang="nl-NL" altLang="zh-CN" sz="1200" dirty="0">
                <a:latin typeface="+mj-lt"/>
              </a:rPr>
              <a:t>Spectral bands: </a:t>
            </a:r>
            <a:r>
              <a:rPr lang="en-US" sz="1200" dirty="0">
                <a:solidFill>
                  <a:srgbClr val="031E31"/>
                </a:solidFill>
                <a:latin typeface="+mj-lt"/>
              </a:rPr>
              <a:t>ultraviolet and visible (</a:t>
            </a:r>
            <a:r>
              <a:rPr lang="nl-NL" sz="1200" dirty="0">
                <a:latin typeface="+mj-lt"/>
              </a:rPr>
              <a:t>270 to 500 nm) </a:t>
            </a:r>
            <a:r>
              <a:rPr lang="en-US" sz="1200" dirty="0">
                <a:solidFill>
                  <a:srgbClr val="031E31"/>
                </a:solidFill>
                <a:latin typeface="+mj-lt"/>
              </a:rPr>
              <a:t> </a:t>
            </a:r>
            <a:r>
              <a:rPr lang="nl-NL" sz="1200" dirty="0">
                <a:latin typeface="Verdana" panose="020B0604030504040204" pitchFamily="34" charset="0"/>
              </a:rPr>
              <a:t> </a:t>
            </a:r>
            <a:endParaRPr lang="nl-NL" sz="1200" dirty="0"/>
          </a:p>
        </p:txBody>
      </p:sp>
      <p:graphicFrame>
        <p:nvGraphicFramePr>
          <p:cNvPr id="9" name="Table 8">
            <a:extLst>
              <a:ext uri="{FF2B5EF4-FFF2-40B4-BE49-F238E27FC236}">
                <a16:creationId xmlns="" xmlns:a16="http://schemas.microsoft.com/office/drawing/2014/main" id="{C425B61B-4297-46D9-9CCC-72C1F78E706B}"/>
              </a:ext>
            </a:extLst>
          </p:cNvPr>
          <p:cNvGraphicFramePr>
            <a:graphicFrameLocks noGrp="1"/>
          </p:cNvGraphicFramePr>
          <p:nvPr>
            <p:extLst>
              <p:ext uri="{D42A27DB-BD31-4B8C-83A1-F6EECF244321}">
                <p14:modId xmlns:p14="http://schemas.microsoft.com/office/powerpoint/2010/main" val="1026839167"/>
              </p:ext>
            </p:extLst>
          </p:nvPr>
        </p:nvGraphicFramePr>
        <p:xfrm>
          <a:off x="5669176" y="2125266"/>
          <a:ext cx="2020578" cy="559118"/>
        </p:xfrm>
        <a:graphic>
          <a:graphicData uri="http://schemas.openxmlformats.org/drawingml/2006/table">
            <a:tbl>
              <a:tblPr/>
              <a:tblGrid>
                <a:gridCol w="1213991">
                  <a:extLst>
                    <a:ext uri="{9D8B030D-6E8A-4147-A177-3AD203B41FA5}">
                      <a16:colId xmlns="" xmlns:a16="http://schemas.microsoft.com/office/drawing/2014/main" val="2648844063"/>
                    </a:ext>
                  </a:extLst>
                </a:gridCol>
                <a:gridCol w="806587">
                  <a:extLst>
                    <a:ext uri="{9D8B030D-6E8A-4147-A177-3AD203B41FA5}">
                      <a16:colId xmlns="" xmlns:a16="http://schemas.microsoft.com/office/drawing/2014/main" val="248086493"/>
                    </a:ext>
                  </a:extLst>
                </a:gridCol>
              </a:tblGrid>
              <a:tr h="391478">
                <a:tc>
                  <a:txBody>
                    <a:bodyPr/>
                    <a:lstStyle/>
                    <a:p>
                      <a:pPr fontAlgn="t"/>
                      <a:r>
                        <a:rPr lang="nl-NL" sz="1600" b="0" dirty="0">
                          <a:solidFill>
                            <a:schemeClr val="accent1">
                              <a:lumMod val="75000"/>
                            </a:schemeClr>
                          </a:solidFill>
                          <a:effectLst/>
                        </a:rPr>
                        <a:t>Date of Launch</a:t>
                      </a:r>
                    </a:p>
                  </a:txBody>
                  <a:tcPr marL="35719" marR="35719" marT="35719" marB="35719">
                    <a:lnL>
                      <a:noFill/>
                    </a:lnL>
                    <a:lnR>
                      <a:noFill/>
                    </a:lnR>
                    <a:lnT>
                      <a:noFill/>
                    </a:lnT>
                    <a:lnB>
                      <a:noFill/>
                    </a:lnB>
                    <a:noFill/>
                  </a:tcPr>
                </a:tc>
                <a:tc>
                  <a:txBody>
                    <a:bodyPr/>
                    <a:lstStyle/>
                    <a:p>
                      <a:pPr fontAlgn="t"/>
                      <a:r>
                        <a:rPr lang="nl-NL" sz="1600" b="0" dirty="0">
                          <a:solidFill>
                            <a:schemeClr val="accent1">
                              <a:lumMod val="75000"/>
                            </a:schemeClr>
                          </a:solidFill>
                          <a:effectLst/>
                        </a:rPr>
                        <a:t>15 July 2004</a:t>
                      </a:r>
                    </a:p>
                  </a:txBody>
                  <a:tcPr marL="35719" marR="35719" marT="35719" marB="35719">
                    <a:lnL>
                      <a:noFill/>
                    </a:lnL>
                    <a:lnR>
                      <a:noFill/>
                    </a:lnR>
                    <a:lnT>
                      <a:noFill/>
                    </a:lnT>
                    <a:lnB>
                      <a:noFill/>
                    </a:lnB>
                    <a:noFill/>
                  </a:tcPr>
                </a:tc>
                <a:extLst>
                  <a:ext uri="{0D108BD9-81ED-4DB2-BD59-A6C34878D82A}">
                    <a16:rowId xmlns="" xmlns:a16="http://schemas.microsoft.com/office/drawing/2014/main" val="821423385"/>
                  </a:ext>
                </a:extLst>
              </a:tr>
            </a:tbl>
          </a:graphicData>
        </a:graphic>
      </p:graphicFrame>
      <p:pic>
        <p:nvPicPr>
          <p:cNvPr id="7172" name="Picture 4" descr="OMI NO2 columns">
            <a:extLst>
              <a:ext uri="{FF2B5EF4-FFF2-40B4-BE49-F238E27FC236}">
                <a16:creationId xmlns="" xmlns:a16="http://schemas.microsoft.com/office/drawing/2014/main" id="{ADB1264A-697D-445C-BFD9-690DCE1F18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796" y="1469392"/>
            <a:ext cx="4613080" cy="34013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 xmlns:a16="http://schemas.microsoft.com/office/drawing/2014/main" id="{782EF8F4-3BD5-45E2-A0F9-7D72A5ECC3F3}"/>
              </a:ext>
            </a:extLst>
          </p:cNvPr>
          <p:cNvSpPr>
            <a:spLocks noChangeArrowheads="1"/>
          </p:cNvSpPr>
          <p:nvPr/>
        </p:nvSpPr>
        <p:spPr bwMode="auto">
          <a:xfrm>
            <a:off x="0" y="753377"/>
            <a:ext cx="48090" cy="207749"/>
          </a:xfrm>
          <a:prstGeom prst="rect">
            <a:avLst/>
          </a:prstGeom>
          <a:solidFill>
            <a:srgbClr val="E4E4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nl-NL" altLang="nl-NL" sz="1350" dirty="0"/>
              <a:t> </a:t>
            </a:r>
          </a:p>
        </p:txBody>
      </p:sp>
      <p:sp>
        <p:nvSpPr>
          <p:cNvPr id="11" name="Rectangle 10">
            <a:extLst>
              <a:ext uri="{FF2B5EF4-FFF2-40B4-BE49-F238E27FC236}">
                <a16:creationId xmlns="" xmlns:a16="http://schemas.microsoft.com/office/drawing/2014/main" id="{EC87C6EB-AEFE-4C17-A785-65594EB38E7C}"/>
              </a:ext>
            </a:extLst>
          </p:cNvPr>
          <p:cNvSpPr/>
          <p:nvPr/>
        </p:nvSpPr>
        <p:spPr>
          <a:xfrm>
            <a:off x="5586762" y="4001149"/>
            <a:ext cx="3511416" cy="523220"/>
          </a:xfrm>
          <a:prstGeom prst="rect">
            <a:avLst/>
          </a:prstGeom>
        </p:spPr>
        <p:txBody>
          <a:bodyPr wrap="square">
            <a:spAutoFit/>
          </a:bodyPr>
          <a:lstStyle/>
          <a:p>
            <a:r>
              <a:rPr lang="en-US" dirty="0">
                <a:solidFill>
                  <a:srgbClr val="031E31"/>
                </a:solidFill>
                <a:latin typeface="+mj-lt"/>
              </a:rPr>
              <a:t> NO2, SO2, </a:t>
            </a:r>
            <a:r>
              <a:rPr lang="en-US" dirty="0" err="1">
                <a:solidFill>
                  <a:srgbClr val="031E31"/>
                </a:solidFill>
                <a:latin typeface="+mj-lt"/>
              </a:rPr>
              <a:t>BrO</a:t>
            </a:r>
            <a:r>
              <a:rPr lang="en-US" dirty="0">
                <a:solidFill>
                  <a:srgbClr val="031E31"/>
                </a:solidFill>
                <a:latin typeface="+mj-lt"/>
              </a:rPr>
              <a:t>, OCIO, O3 (36 km</a:t>
            </a:r>
            <a:r>
              <a:rPr lang="nl-NL" dirty="0"/>
              <a:t> × </a:t>
            </a:r>
            <a:r>
              <a:rPr lang="en-US" dirty="0">
                <a:solidFill>
                  <a:srgbClr val="031E31"/>
                </a:solidFill>
                <a:latin typeface="+mj-lt"/>
              </a:rPr>
              <a:t>48 km)</a:t>
            </a:r>
          </a:p>
        </p:txBody>
      </p:sp>
    </p:spTree>
    <p:extLst>
      <p:ext uri="{BB962C8B-B14F-4D97-AF65-F5344CB8AC3E}">
        <p14:creationId xmlns:p14="http://schemas.microsoft.com/office/powerpoint/2010/main" val="1132228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2CD4B9-793A-416F-B4C7-23B4638B8AB9}"/>
              </a:ext>
            </a:extLst>
          </p:cNvPr>
          <p:cNvSpPr>
            <a:spLocks noGrp="1"/>
          </p:cNvSpPr>
          <p:nvPr>
            <p:ph type="title"/>
          </p:nvPr>
        </p:nvSpPr>
        <p:spPr>
          <a:xfrm>
            <a:off x="535259" y="1148576"/>
            <a:ext cx="7943211" cy="1489562"/>
          </a:xfrm>
        </p:spPr>
        <p:txBody>
          <a:bodyPr/>
          <a:lstStyle/>
          <a:p>
            <a:r>
              <a:rPr lang="en-US" sz="2100" dirty="0"/>
              <a:t>surface product </a:t>
            </a:r>
            <a:r>
              <a:rPr lang="en-US" sz="2100" dirty="0" smtClean="0"/>
              <a:t>based on remote sensing </a:t>
            </a:r>
            <a:r>
              <a:rPr lang="en-US" sz="2100" dirty="0"/>
              <a:t>and GEOS-CHEM </a:t>
            </a:r>
          </a:p>
        </p:txBody>
      </p:sp>
      <p:sp>
        <p:nvSpPr>
          <p:cNvPr id="3" name="Rectangle 2">
            <a:extLst>
              <a:ext uri="{FF2B5EF4-FFF2-40B4-BE49-F238E27FC236}">
                <a16:creationId xmlns="" xmlns:a16="http://schemas.microsoft.com/office/drawing/2014/main" id="{B20A5E11-A6B9-475F-AE33-B47F875ED978}"/>
              </a:ext>
            </a:extLst>
          </p:cNvPr>
          <p:cNvSpPr/>
          <p:nvPr/>
        </p:nvSpPr>
        <p:spPr>
          <a:xfrm>
            <a:off x="1215483" y="2526624"/>
            <a:ext cx="7136781" cy="2062103"/>
          </a:xfrm>
          <a:prstGeom prst="rect">
            <a:avLst/>
          </a:prstGeom>
        </p:spPr>
        <p:txBody>
          <a:bodyPr wrap="square">
            <a:spAutoFit/>
          </a:bodyPr>
          <a:lstStyle/>
          <a:p>
            <a:pPr marL="257175" indent="-257175">
              <a:buFont typeface="Arial" panose="020B0604020202020204" pitchFamily="34" charset="0"/>
              <a:buChar char="•"/>
            </a:pPr>
            <a:r>
              <a:rPr lang="en-US" sz="2000" dirty="0"/>
              <a:t>Chemical transportation models: </a:t>
            </a:r>
            <a:r>
              <a:rPr lang="en-US" sz="2000" dirty="0" smtClean="0"/>
              <a:t>GEOS-CHEM </a:t>
            </a:r>
          </a:p>
          <a:p>
            <a:pPr marL="285750" indent="-285750">
              <a:buFontTx/>
              <a:buChar char="-"/>
            </a:pPr>
            <a:endParaRPr lang="en-US" sz="1800" dirty="0" smtClean="0"/>
          </a:p>
          <a:p>
            <a:pPr marL="285750" indent="-285750">
              <a:buFontTx/>
              <a:buChar char="-"/>
            </a:pPr>
            <a:r>
              <a:rPr lang="en-US" sz="1800" dirty="0" smtClean="0"/>
              <a:t>global prediction are of coarse resolution - &gt; integrating RS data</a:t>
            </a:r>
            <a:endParaRPr lang="en-US" sz="1800" dirty="0"/>
          </a:p>
          <a:p>
            <a:pPr marL="285750" indent="-285750">
              <a:buFontTx/>
              <a:buChar char="-"/>
            </a:pPr>
            <a:r>
              <a:rPr lang="en-US" sz="1800" dirty="0" smtClean="0"/>
              <a:t>Surface </a:t>
            </a:r>
            <a:r>
              <a:rPr lang="en-US" sz="1800" dirty="0"/>
              <a:t>NO2 product made using GEOS-CHEM together with GOME, SCIAMACHY, and GOME-2 satellite </a:t>
            </a:r>
            <a:r>
              <a:rPr lang="en-US" sz="1800" dirty="0" smtClean="0"/>
              <a:t>instruments. </a:t>
            </a:r>
            <a:r>
              <a:rPr lang="en-US" sz="1800" dirty="0" smtClean="0">
                <a:hlinkClick r:id="rId2"/>
              </a:rPr>
              <a:t>http</a:t>
            </a:r>
            <a:r>
              <a:rPr lang="en-US" sz="1800" dirty="0">
                <a:hlinkClick r:id="rId2"/>
              </a:rPr>
              <a:t>://fizz.phys.dal.ca/~atmos/martin/?</a:t>
            </a:r>
            <a:r>
              <a:rPr lang="en-US" sz="1800" dirty="0" smtClean="0">
                <a:hlinkClick r:id="rId2"/>
              </a:rPr>
              <a:t>page_id=232</a:t>
            </a:r>
            <a:endParaRPr lang="en-US" sz="1800" dirty="0" smtClean="0"/>
          </a:p>
          <a:p>
            <a:pPr marL="285750" indent="-285750">
              <a:buFontTx/>
              <a:buChar char="-"/>
            </a:pPr>
            <a:r>
              <a:rPr lang="en-US" sz="1800" dirty="0" smtClean="0"/>
              <a:t>The surface product is used in our model. </a:t>
            </a:r>
            <a:endParaRPr lang="en-US" sz="2000" dirty="0">
              <a:solidFill>
                <a:schemeClr val="accent2"/>
              </a:solidFill>
              <a:latin typeface="+mj-lt"/>
            </a:endParaRPr>
          </a:p>
        </p:txBody>
      </p:sp>
    </p:spTree>
    <p:extLst>
      <p:ext uri="{BB962C8B-B14F-4D97-AF65-F5344CB8AC3E}">
        <p14:creationId xmlns:p14="http://schemas.microsoft.com/office/powerpoint/2010/main" val="1251926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13</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708491329"/>
              </p:ext>
            </p:extLst>
          </p:nvPr>
        </p:nvGraphicFramePr>
        <p:xfrm>
          <a:off x="880947" y="747133"/>
          <a:ext cx="7504770" cy="5397190"/>
        </p:xfrm>
        <a:graphic>
          <a:graphicData uri="http://schemas.openxmlformats.org/drawingml/2006/table">
            <a:tbl>
              <a:tblPr firstRow="1" firstCol="1" bandRow="1"/>
              <a:tblGrid>
                <a:gridCol w="2503195"/>
                <a:gridCol w="5001575"/>
              </a:tblGrid>
              <a:tr h="389948">
                <a:tc>
                  <a:txBody>
                    <a:bodyPr/>
                    <a:lstStyle/>
                    <a:p>
                      <a:pPr>
                        <a:lnSpc>
                          <a:spcPct val="107000"/>
                        </a:lnSpc>
                        <a:spcAft>
                          <a:spcPts val="0"/>
                        </a:spcAft>
                      </a:pPr>
                      <a:r>
                        <a:rPr lang="nl-NL" sz="1400" dirty="0">
                          <a:effectLst/>
                          <a:latin typeface="Calibri" charset="0"/>
                          <a:ea typeface="DengXian" charset="-122"/>
                          <a:cs typeface="Times New Roman" charset="0"/>
                        </a:rPr>
                        <a:t>Road </a:t>
                      </a:r>
                      <a:r>
                        <a:rPr lang="nl-NL" sz="1400" dirty="0" err="1">
                          <a:effectLst/>
                          <a:latin typeface="Calibri" charset="0"/>
                          <a:ea typeface="DengXian" charset="-122"/>
                          <a:cs typeface="Times New Roman" charset="0"/>
                        </a:rPr>
                        <a:t>length</a:t>
                      </a:r>
                      <a:endParaRPr lang="en-US" sz="1400" dirty="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nl-NL" sz="1400">
                          <a:effectLst/>
                          <a:latin typeface="Calibri" charset="0"/>
                          <a:ea typeface="DengXian" charset="-122"/>
                          <a:cs typeface="Times New Roman" charset="0"/>
                        </a:rPr>
                        <a:t> https://www.openstreetmap.org/</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8164">
                <a:tc>
                  <a:txBody>
                    <a:bodyPr/>
                    <a:lstStyle/>
                    <a:p>
                      <a:pPr>
                        <a:lnSpc>
                          <a:spcPct val="107000"/>
                        </a:lnSpc>
                        <a:spcAft>
                          <a:spcPts val="0"/>
                        </a:spcAft>
                      </a:pPr>
                      <a:r>
                        <a:rPr lang="nl-NL" sz="1400">
                          <a:effectLst/>
                          <a:latin typeface="Calibri" charset="0"/>
                          <a:ea typeface="DengXian" charset="-122"/>
                          <a:cs typeface="Times New Roman" charset="0"/>
                        </a:rPr>
                        <a:t>Industrial area</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nl-NL" sz="1400">
                          <a:effectLst/>
                          <a:latin typeface="Calibri" charset="0"/>
                          <a:ea typeface="DengXian" charset="-122"/>
                          <a:cs typeface="Times New Roman" charset="0"/>
                        </a:rPr>
                        <a:t>https://www.openstreetmap.org/</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9948">
                <a:tc>
                  <a:txBody>
                    <a:bodyPr/>
                    <a:lstStyle/>
                    <a:p>
                      <a:pPr>
                        <a:lnSpc>
                          <a:spcPct val="107000"/>
                        </a:lnSpc>
                        <a:spcAft>
                          <a:spcPts val="0"/>
                        </a:spcAft>
                      </a:pPr>
                      <a:r>
                        <a:rPr lang="nl-NL" sz="1400">
                          <a:effectLst/>
                          <a:latin typeface="Calibri" charset="0"/>
                          <a:ea typeface="DengXian" charset="-122"/>
                          <a:cs typeface="Times New Roman" charset="0"/>
                        </a:rPr>
                        <a:t>Population</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nl-NL" sz="1400">
                          <a:effectLst/>
                          <a:latin typeface="Calibri" charset="0"/>
                          <a:ea typeface="DengXian" charset="-122"/>
                          <a:cs typeface="Times New Roman" charset="0"/>
                        </a:rPr>
                        <a:t>http://www.integrated-assessment.eu/eu/index.html</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8164">
                <a:tc>
                  <a:txBody>
                    <a:bodyPr/>
                    <a:lstStyle/>
                    <a:p>
                      <a:pPr>
                        <a:lnSpc>
                          <a:spcPct val="107000"/>
                        </a:lnSpc>
                        <a:spcAft>
                          <a:spcPts val="0"/>
                        </a:spcAft>
                      </a:pPr>
                      <a:r>
                        <a:rPr lang="nl-NL" sz="1400">
                          <a:effectLst/>
                          <a:latin typeface="Calibri" charset="0"/>
                          <a:ea typeface="DengXian" charset="-122"/>
                          <a:cs typeface="Times New Roman" charset="0"/>
                        </a:rPr>
                        <a:t>Elevation</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nl-NL" sz="1400" u="sng">
                          <a:solidFill>
                            <a:srgbClr val="0563C1"/>
                          </a:solidFill>
                          <a:effectLst/>
                          <a:latin typeface="Calibri" charset="0"/>
                          <a:ea typeface="DengXian" charset="-122"/>
                          <a:cs typeface="Times New Roman" charset="0"/>
                          <a:hlinkClick r:id="rId2"/>
                        </a:rPr>
                        <a:t>https://www2.jpl.nasa.gov/srtm/</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5114">
                <a:tc>
                  <a:txBody>
                    <a:bodyPr/>
                    <a:lstStyle/>
                    <a:p>
                      <a:pPr>
                        <a:lnSpc>
                          <a:spcPct val="107000"/>
                        </a:lnSpc>
                        <a:spcAft>
                          <a:spcPts val="0"/>
                        </a:spcAft>
                      </a:pPr>
                      <a:r>
                        <a:rPr lang="nl-NL" sz="1400">
                          <a:effectLst/>
                          <a:latin typeface="Calibri" charset="0"/>
                          <a:ea typeface="DengXian" charset="-122"/>
                          <a:cs typeface="Times New Roman" charset="0"/>
                        </a:rPr>
                        <a:t>Wind speed</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nl-NL" sz="1600" u="sng">
                          <a:solidFill>
                            <a:srgbClr val="0563C1"/>
                          </a:solidFill>
                          <a:effectLst/>
                          <a:latin typeface="Calibri" charset="0"/>
                          <a:ea typeface="DengXian" charset="-122"/>
                          <a:cs typeface="Times New Roman" charset="0"/>
                          <a:hlinkClick r:id="rId3"/>
                        </a:rPr>
                        <a:t>https://confluence.ecmwf.int/pages/viewpage.action?pageId=74764925</a:t>
                      </a:r>
                      <a:endParaRPr lang="en-US" sz="1400">
                        <a:effectLst/>
                        <a:latin typeface="Calibri" charset="0"/>
                        <a:ea typeface="DengXian" charset="-122"/>
                        <a:cs typeface="Times New Roman" charset="0"/>
                      </a:endParaRPr>
                    </a:p>
                    <a:p>
                      <a:pPr>
                        <a:lnSpc>
                          <a:spcPct val="107000"/>
                        </a:lnSpc>
                        <a:spcAft>
                          <a:spcPts val="0"/>
                        </a:spcAft>
                      </a:pPr>
                      <a:r>
                        <a:rPr lang="nl-NL" sz="1400">
                          <a:effectLst/>
                          <a:latin typeface="Calibri" charset="0"/>
                          <a:ea typeface="DengXian" charset="-122"/>
                          <a:cs typeface="Times New Roman" charset="0"/>
                        </a:rPr>
                        <a:t> </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35114">
                <a:tc>
                  <a:txBody>
                    <a:bodyPr/>
                    <a:lstStyle/>
                    <a:p>
                      <a:pPr>
                        <a:lnSpc>
                          <a:spcPct val="107000"/>
                        </a:lnSpc>
                        <a:spcAft>
                          <a:spcPts val="0"/>
                        </a:spcAft>
                      </a:pPr>
                      <a:r>
                        <a:rPr lang="nl-NL" sz="1400">
                          <a:effectLst/>
                          <a:latin typeface="Calibri" charset="0"/>
                          <a:ea typeface="DengXian" charset="-122"/>
                          <a:cs typeface="Times New Roman" charset="0"/>
                        </a:rPr>
                        <a:t>Temperature</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nl-NL" sz="1600" u="sng">
                          <a:solidFill>
                            <a:srgbClr val="0563C1"/>
                          </a:solidFill>
                          <a:effectLst/>
                          <a:latin typeface="Calibri" charset="0"/>
                          <a:ea typeface="DengXian" charset="-122"/>
                          <a:cs typeface="Times New Roman" charset="0"/>
                          <a:hlinkClick r:id="rId3"/>
                        </a:rPr>
                        <a:t>https://confluence.ecmwf.int/pages/viewpage.action?pageId=74764925</a:t>
                      </a:r>
                      <a:endParaRPr lang="en-US" sz="1400">
                        <a:effectLst/>
                        <a:latin typeface="Calibri" charset="0"/>
                        <a:ea typeface="DengXian" charset="-122"/>
                        <a:cs typeface="Times New Roman" charset="0"/>
                      </a:endParaRPr>
                    </a:p>
                    <a:p>
                      <a:pPr>
                        <a:lnSpc>
                          <a:spcPct val="107000"/>
                        </a:lnSpc>
                        <a:spcAft>
                          <a:spcPts val="0"/>
                        </a:spcAft>
                      </a:pPr>
                      <a:r>
                        <a:rPr lang="nl-NL" sz="1400">
                          <a:effectLst/>
                          <a:latin typeface="Calibri" charset="0"/>
                          <a:ea typeface="DengXian" charset="-122"/>
                          <a:cs typeface="Times New Roman" charset="0"/>
                        </a:rPr>
                        <a:t> </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9948">
                <a:tc>
                  <a:txBody>
                    <a:bodyPr/>
                    <a:lstStyle/>
                    <a:p>
                      <a:pPr>
                        <a:lnSpc>
                          <a:spcPct val="107000"/>
                        </a:lnSpc>
                        <a:spcAft>
                          <a:spcPts val="0"/>
                        </a:spcAft>
                      </a:pPr>
                      <a:r>
                        <a:rPr lang="nl-NL" sz="1400">
                          <a:effectLst/>
                          <a:latin typeface="Calibri" charset="0"/>
                          <a:ea typeface="DengXian" charset="-122"/>
                          <a:cs typeface="Times New Roman" charset="0"/>
                        </a:rPr>
                        <a:t>TROPOMI</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nl-NL" sz="1400">
                          <a:effectLst/>
                          <a:latin typeface="Calibri" charset="0"/>
                          <a:ea typeface="DengXian" charset="-122"/>
                          <a:cs typeface="Times New Roman" charset="0"/>
                        </a:rPr>
                        <a:t>http://www.tropomi.nl</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9948">
                <a:tc>
                  <a:txBody>
                    <a:bodyPr/>
                    <a:lstStyle/>
                    <a:p>
                      <a:pPr>
                        <a:lnSpc>
                          <a:spcPct val="107000"/>
                        </a:lnSpc>
                        <a:spcAft>
                          <a:spcPts val="0"/>
                        </a:spcAft>
                      </a:pPr>
                      <a:r>
                        <a:rPr lang="nl-NL" sz="1400">
                          <a:effectLst/>
                          <a:latin typeface="Calibri" charset="0"/>
                          <a:ea typeface="DengXian" charset="-122"/>
                          <a:cs typeface="Times New Roman" charset="0"/>
                        </a:rPr>
                        <a:t>NO2 Surface product</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nl-NL" sz="1400" dirty="0">
                          <a:effectLst/>
                          <a:latin typeface="Calibri" charset="0"/>
                          <a:ea typeface="DengXian" charset="-122"/>
                          <a:cs typeface="Times New Roman" charset="0"/>
                        </a:rPr>
                        <a:t>http://</a:t>
                      </a:r>
                      <a:r>
                        <a:rPr lang="nl-NL" sz="1400" dirty="0" err="1">
                          <a:effectLst/>
                          <a:latin typeface="Calibri" charset="0"/>
                          <a:ea typeface="DengXian" charset="-122"/>
                          <a:cs typeface="Times New Roman" charset="0"/>
                        </a:rPr>
                        <a:t>fizz.phys.dal.ca</a:t>
                      </a:r>
                      <a:r>
                        <a:rPr lang="nl-NL" sz="1400" dirty="0">
                          <a:effectLst/>
                          <a:latin typeface="Calibri" charset="0"/>
                          <a:ea typeface="DengXian" charset="-122"/>
                          <a:cs typeface="Times New Roman" charset="0"/>
                        </a:rPr>
                        <a:t>/~</a:t>
                      </a:r>
                      <a:r>
                        <a:rPr lang="nl-NL" sz="1400" dirty="0" err="1">
                          <a:effectLst/>
                          <a:latin typeface="Calibri" charset="0"/>
                          <a:ea typeface="DengXian" charset="-122"/>
                          <a:cs typeface="Times New Roman" charset="0"/>
                        </a:rPr>
                        <a:t>atmos</a:t>
                      </a:r>
                      <a:r>
                        <a:rPr lang="nl-NL" sz="1400" dirty="0">
                          <a:effectLst/>
                          <a:latin typeface="Calibri" charset="0"/>
                          <a:ea typeface="DengXian" charset="-122"/>
                          <a:cs typeface="Times New Roman" charset="0"/>
                        </a:rPr>
                        <a:t>/</a:t>
                      </a:r>
                      <a:r>
                        <a:rPr lang="nl-NL" sz="1400" dirty="0" err="1">
                          <a:effectLst/>
                          <a:latin typeface="Calibri" charset="0"/>
                          <a:ea typeface="DengXian" charset="-122"/>
                          <a:cs typeface="Times New Roman" charset="0"/>
                        </a:rPr>
                        <a:t>martin</a:t>
                      </a:r>
                      <a:r>
                        <a:rPr lang="nl-NL" sz="1400" dirty="0">
                          <a:effectLst/>
                          <a:latin typeface="Calibri" charset="0"/>
                          <a:ea typeface="DengXian" charset="-122"/>
                          <a:cs typeface="Times New Roman" charset="0"/>
                        </a:rPr>
                        <a:t>/?</a:t>
                      </a:r>
                      <a:r>
                        <a:rPr lang="nl-NL" sz="1400" dirty="0" err="1">
                          <a:effectLst/>
                          <a:latin typeface="Calibri" charset="0"/>
                          <a:ea typeface="DengXian" charset="-122"/>
                          <a:cs typeface="Times New Roman" charset="0"/>
                        </a:rPr>
                        <a:t>page_id</a:t>
                      </a:r>
                      <a:r>
                        <a:rPr lang="nl-NL" sz="1400" dirty="0">
                          <a:effectLst/>
                          <a:latin typeface="Calibri" charset="0"/>
                          <a:ea typeface="DengXian" charset="-122"/>
                          <a:cs typeface="Times New Roman" charset="0"/>
                        </a:rPr>
                        <a:t>=232</a:t>
                      </a:r>
                      <a:endParaRPr lang="en-US" sz="1400" dirty="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30842">
                <a:tc>
                  <a:txBody>
                    <a:bodyPr/>
                    <a:lstStyle/>
                    <a:p>
                      <a:pPr>
                        <a:lnSpc>
                          <a:spcPct val="107000"/>
                        </a:lnSpc>
                        <a:spcAft>
                          <a:spcPts val="0"/>
                        </a:spcAft>
                      </a:pPr>
                      <a:r>
                        <a:rPr lang="nl-NL" sz="1400">
                          <a:effectLst/>
                          <a:latin typeface="Calibri" charset="0"/>
                          <a:ea typeface="DengXian" charset="-122"/>
                          <a:cs typeface="Times New Roman" charset="0"/>
                        </a:rPr>
                        <a:t>OMI</a:t>
                      </a:r>
                      <a:endParaRPr lang="en-US" sz="140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spcAft>
                          <a:spcPts val="0"/>
                        </a:spcAft>
                      </a:pPr>
                      <a:r>
                        <a:rPr lang="nl-NL" sz="1400" dirty="0" err="1">
                          <a:effectLst/>
                          <a:latin typeface="Calibri" charset="0"/>
                          <a:ea typeface="DengXian" charset="-122"/>
                          <a:cs typeface="Times New Roman" charset="0"/>
                        </a:rPr>
                        <a:t>https</a:t>
                      </a:r>
                      <a:r>
                        <a:rPr lang="nl-NL" sz="1400" dirty="0">
                          <a:effectLst/>
                          <a:latin typeface="Calibri" charset="0"/>
                          <a:ea typeface="DengXian" charset="-122"/>
                          <a:cs typeface="Times New Roman" charset="0"/>
                        </a:rPr>
                        <a:t>://</a:t>
                      </a:r>
                      <a:r>
                        <a:rPr lang="nl-NL" sz="1400" dirty="0" err="1">
                          <a:effectLst/>
                          <a:latin typeface="Calibri" charset="0"/>
                          <a:ea typeface="DengXian" charset="-122"/>
                          <a:cs typeface="Times New Roman" charset="0"/>
                        </a:rPr>
                        <a:t>mirador.gsfc.nasa.gov</a:t>
                      </a:r>
                      <a:r>
                        <a:rPr lang="nl-NL" sz="1400" dirty="0">
                          <a:effectLst/>
                          <a:latin typeface="Calibri" charset="0"/>
                          <a:ea typeface="DengXian" charset="-122"/>
                          <a:cs typeface="Times New Roman" charset="0"/>
                        </a:rPr>
                        <a:t>/</a:t>
                      </a:r>
                      <a:r>
                        <a:rPr lang="nl-NL" sz="1400" dirty="0" err="1">
                          <a:effectLst/>
                          <a:latin typeface="Calibri" charset="0"/>
                          <a:ea typeface="DengXian" charset="-122"/>
                          <a:cs typeface="Times New Roman" charset="0"/>
                        </a:rPr>
                        <a:t>cgi</a:t>
                      </a:r>
                      <a:r>
                        <a:rPr lang="nl-NL" sz="1400" dirty="0">
                          <a:effectLst/>
                          <a:latin typeface="Calibri" charset="0"/>
                          <a:ea typeface="DengXian" charset="-122"/>
                          <a:cs typeface="Times New Roman" charset="0"/>
                        </a:rPr>
                        <a:t>-bin/</a:t>
                      </a:r>
                      <a:r>
                        <a:rPr lang="nl-NL" sz="1400" dirty="0" err="1">
                          <a:effectLst/>
                          <a:latin typeface="Calibri" charset="0"/>
                          <a:ea typeface="DengXian" charset="-122"/>
                          <a:cs typeface="Times New Roman" charset="0"/>
                        </a:rPr>
                        <a:t>mirador</a:t>
                      </a:r>
                      <a:r>
                        <a:rPr lang="nl-NL" sz="1400" dirty="0">
                          <a:effectLst/>
                          <a:latin typeface="Calibri" charset="0"/>
                          <a:ea typeface="DengXian" charset="-122"/>
                          <a:cs typeface="Times New Roman" charset="0"/>
                        </a:rPr>
                        <a:t>/</a:t>
                      </a:r>
                      <a:r>
                        <a:rPr lang="nl-NL" sz="1400" dirty="0" err="1">
                          <a:effectLst/>
                          <a:latin typeface="Calibri" charset="0"/>
                          <a:ea typeface="DengXian" charset="-122"/>
                          <a:cs typeface="Times New Roman" charset="0"/>
                        </a:rPr>
                        <a:t>presentNavigation.pl?tree</a:t>
                      </a:r>
                      <a:r>
                        <a:rPr lang="nl-NL" sz="1400" dirty="0">
                          <a:effectLst/>
                          <a:latin typeface="Calibri" charset="0"/>
                          <a:ea typeface="DengXian" charset="-122"/>
                          <a:cs typeface="Times New Roman" charset="0"/>
                        </a:rPr>
                        <a:t>=</a:t>
                      </a:r>
                      <a:r>
                        <a:rPr lang="nl-NL" sz="1400" dirty="0" err="1">
                          <a:effectLst/>
                          <a:latin typeface="Calibri" charset="0"/>
                          <a:ea typeface="DengXian" charset="-122"/>
                          <a:cs typeface="Times New Roman" charset="0"/>
                        </a:rPr>
                        <a:t>project&amp;dataset</a:t>
                      </a:r>
                      <a:r>
                        <a:rPr lang="nl-NL" sz="1400" dirty="0">
                          <a:effectLst/>
                          <a:latin typeface="Calibri" charset="0"/>
                          <a:ea typeface="DengXian" charset="-122"/>
                          <a:cs typeface="Times New Roman" charset="0"/>
                        </a:rPr>
                        <a:t>=OMNO2d.003&amp;project=</a:t>
                      </a:r>
                      <a:r>
                        <a:rPr lang="nl-NL" sz="1400" dirty="0" err="1">
                          <a:effectLst/>
                          <a:latin typeface="Calibri" charset="0"/>
                          <a:ea typeface="DengXian" charset="-122"/>
                          <a:cs typeface="Times New Roman" charset="0"/>
                        </a:rPr>
                        <a:t>OMI&amp;dataGroup</a:t>
                      </a:r>
                      <a:r>
                        <a:rPr lang="nl-NL" sz="1400" dirty="0">
                          <a:effectLst/>
                          <a:latin typeface="Calibri" charset="0"/>
                          <a:ea typeface="DengXian" charset="-122"/>
                          <a:cs typeface="Times New Roman" charset="0"/>
                        </a:rPr>
                        <a:t>=L3_V003&amp;version=003&amp;CGISESSID=57642d429543194f1007d9b91bfab0ae</a:t>
                      </a:r>
                      <a:endParaRPr lang="en-US" sz="1400" dirty="0">
                        <a:effectLst/>
                        <a:latin typeface="Calibri" charset="0"/>
                        <a:ea typeface="DengXian" charset="-122"/>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88615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4431371"/>
            <a:ext cx="7772400" cy="1362075"/>
          </a:xfrm>
        </p:spPr>
        <p:txBody>
          <a:bodyPr/>
          <a:lstStyle/>
          <a:p>
            <a:r>
              <a:rPr lang="en-US" sz="2000" dirty="0" smtClean="0"/>
              <a:t>Statistical learning</a:t>
            </a:r>
            <a:br>
              <a:rPr lang="en-US" sz="2000" dirty="0" smtClean="0"/>
            </a:br>
            <a:r>
              <a:rPr lang="en-US" sz="2000" dirty="0"/>
              <a:t/>
            </a:r>
            <a:br>
              <a:rPr lang="en-US" sz="2000" dirty="0"/>
            </a:br>
            <a:r>
              <a:rPr lang="en-US" sz="1800" dirty="0" smtClean="0"/>
              <a:t>1980, computer science, machine learning, neural networks, </a:t>
            </a:r>
            <a:r>
              <a:rPr lang="en-US" sz="1800" dirty="0" err="1" smtClean="0"/>
              <a:t>zipcode</a:t>
            </a:r>
            <a:r>
              <a:rPr lang="en-US" sz="1800" dirty="0" smtClean="0"/>
              <a:t> </a:t>
            </a:r>
            <a:r>
              <a:rPr lang="en-US" sz="1800" dirty="0" err="1" smtClean="0"/>
              <a:t>recognision</a:t>
            </a:r>
            <a:r>
              <a:rPr lang="en-US" sz="1800" dirty="0" smtClean="0"/>
              <a:t> problem, bell lab  </a:t>
            </a:r>
            <a:endParaRPr lang="en-US" sz="1800" dirty="0"/>
          </a:p>
        </p:txBody>
      </p:sp>
      <p:sp>
        <p:nvSpPr>
          <p:cNvPr id="3" name="Text Placeholder 2"/>
          <p:cNvSpPr>
            <a:spLocks noGrp="1"/>
          </p:cNvSpPr>
          <p:nvPr>
            <p:ph type="body" idx="1"/>
          </p:nvPr>
        </p:nvSpPr>
        <p:spPr/>
        <p:txBody>
          <a:bodyPr/>
          <a:lstStyle/>
          <a:p>
            <a:r>
              <a:rPr lang="en-US" sz="2000" dirty="0" smtClean="0"/>
              <a:t>Part 2 (1) </a:t>
            </a:r>
            <a:endParaRPr lang="en-US" sz="2000" dirty="0"/>
          </a:p>
        </p:txBody>
      </p:sp>
      <p:sp>
        <p:nvSpPr>
          <p:cNvPr id="4" name="Slide Number Placeholder 3"/>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14</a:t>
            </a:fld>
            <a:endParaRPr lang="en-US"/>
          </a:p>
        </p:txBody>
      </p:sp>
    </p:spTree>
    <p:extLst>
      <p:ext uri="{BB962C8B-B14F-4D97-AF65-F5344CB8AC3E}">
        <p14:creationId xmlns:p14="http://schemas.microsoft.com/office/powerpoint/2010/main" val="1041398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4C9BAFD3-4A65-47A8-A0E2-E14AD0892BA1}"/>
              </a:ext>
            </a:extLst>
          </p:cNvPr>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15</a:t>
            </a:fld>
            <a:endParaRPr lang="en-US"/>
          </a:p>
        </p:txBody>
      </p:sp>
      <p:pic>
        <p:nvPicPr>
          <p:cNvPr id="5" name="Picture 4">
            <a:extLst>
              <a:ext uri="{FF2B5EF4-FFF2-40B4-BE49-F238E27FC236}">
                <a16:creationId xmlns:a16="http://schemas.microsoft.com/office/drawing/2014/main" xmlns="" id="{23A6A248-B90F-41E9-90CE-3F8233253F41}"/>
              </a:ext>
            </a:extLst>
          </p:cNvPr>
          <p:cNvPicPr>
            <a:picLocks noChangeAspect="1"/>
          </p:cNvPicPr>
          <p:nvPr/>
        </p:nvPicPr>
        <p:blipFill rotWithShape="1">
          <a:blip r:embed="rId2"/>
          <a:srcRect l="57600" t="33730" r="3045" b="1454"/>
          <a:stretch/>
        </p:blipFill>
        <p:spPr>
          <a:xfrm>
            <a:off x="176580" y="4863838"/>
            <a:ext cx="2510864" cy="1857637"/>
          </a:xfrm>
          <a:prstGeom prst="rect">
            <a:avLst/>
          </a:prstGeom>
        </p:spPr>
      </p:pic>
      <p:sp>
        <p:nvSpPr>
          <p:cNvPr id="6" name="Title 1">
            <a:extLst>
              <a:ext uri="{FF2B5EF4-FFF2-40B4-BE49-F238E27FC236}">
                <a16:creationId xmlns:a16="http://schemas.microsoft.com/office/drawing/2014/main" xmlns="" id="{E7A3A1C7-F158-4D3D-89F3-C74A72A2C357}"/>
              </a:ext>
            </a:extLst>
          </p:cNvPr>
          <p:cNvSpPr>
            <a:spLocks noGrp="1"/>
          </p:cNvSpPr>
          <p:nvPr>
            <p:ph type="title"/>
          </p:nvPr>
        </p:nvSpPr>
        <p:spPr>
          <a:xfrm>
            <a:off x="457200" y="230593"/>
            <a:ext cx="8229600" cy="1143000"/>
          </a:xfrm>
        </p:spPr>
        <p:txBody>
          <a:bodyPr/>
          <a:lstStyle/>
          <a:p>
            <a:r>
              <a:rPr lang="nl-NL" sz="2400" dirty="0">
                <a:latin typeface="Calibri" panose="020F0502020204030204" pitchFamily="34" charset="0"/>
                <a:cs typeface="Calibri" panose="020F0502020204030204" pitchFamily="34" charset="0"/>
              </a:rPr>
              <a:t>Statisitcal learning</a:t>
            </a:r>
          </a:p>
        </p:txBody>
      </p:sp>
      <p:pic>
        <p:nvPicPr>
          <p:cNvPr id="7" name="Picture 6">
            <a:extLst>
              <a:ext uri="{FF2B5EF4-FFF2-40B4-BE49-F238E27FC236}">
                <a16:creationId xmlns:a16="http://schemas.microsoft.com/office/drawing/2014/main" xmlns="" id="{613848F0-A711-4D0C-B028-A4ECF9677012}"/>
              </a:ext>
            </a:extLst>
          </p:cNvPr>
          <p:cNvPicPr>
            <a:picLocks noChangeAspect="1"/>
          </p:cNvPicPr>
          <p:nvPr/>
        </p:nvPicPr>
        <p:blipFill rotWithShape="1">
          <a:blip r:embed="rId2"/>
          <a:srcRect l="4817" t="8235" r="42980" b="26949"/>
          <a:stretch/>
        </p:blipFill>
        <p:spPr>
          <a:xfrm>
            <a:off x="53234" y="1036257"/>
            <a:ext cx="5044501" cy="3720825"/>
          </a:xfrm>
          <a:prstGeom prst="rect">
            <a:avLst/>
          </a:prstGeom>
        </p:spPr>
      </p:pic>
      <p:pic>
        <p:nvPicPr>
          <p:cNvPr id="3" name="Picture 2">
            <a:extLst>
              <a:ext uri="{FF2B5EF4-FFF2-40B4-BE49-F238E27FC236}">
                <a16:creationId xmlns:a16="http://schemas.microsoft.com/office/drawing/2014/main" xmlns="" id="{634F2016-BBE0-4216-B1FF-8E45F3F1CF4B}"/>
              </a:ext>
            </a:extLst>
          </p:cNvPr>
          <p:cNvPicPr>
            <a:picLocks noChangeAspect="1"/>
          </p:cNvPicPr>
          <p:nvPr/>
        </p:nvPicPr>
        <p:blipFill>
          <a:blip r:embed="rId3"/>
          <a:stretch>
            <a:fillRect/>
          </a:stretch>
        </p:blipFill>
        <p:spPr>
          <a:xfrm>
            <a:off x="5196275" y="3735522"/>
            <a:ext cx="1598834" cy="2465111"/>
          </a:xfrm>
          <a:prstGeom prst="rect">
            <a:avLst/>
          </a:prstGeom>
        </p:spPr>
      </p:pic>
      <p:pic>
        <p:nvPicPr>
          <p:cNvPr id="8" name="Picture 7">
            <a:extLst>
              <a:ext uri="{FF2B5EF4-FFF2-40B4-BE49-F238E27FC236}">
                <a16:creationId xmlns:a16="http://schemas.microsoft.com/office/drawing/2014/main" xmlns="" id="{886DBCE2-8A4E-474C-BD9C-7FAF3E26E2D4}"/>
              </a:ext>
            </a:extLst>
          </p:cNvPr>
          <p:cNvPicPr>
            <a:picLocks noChangeAspect="1"/>
          </p:cNvPicPr>
          <p:nvPr/>
        </p:nvPicPr>
        <p:blipFill>
          <a:blip r:embed="rId4"/>
          <a:stretch>
            <a:fillRect/>
          </a:stretch>
        </p:blipFill>
        <p:spPr>
          <a:xfrm>
            <a:off x="5160433" y="1373593"/>
            <a:ext cx="1634675" cy="2241086"/>
          </a:xfrm>
          <a:prstGeom prst="rect">
            <a:avLst/>
          </a:prstGeom>
        </p:spPr>
      </p:pic>
      <p:pic>
        <p:nvPicPr>
          <p:cNvPr id="12" name="Picture 11">
            <a:extLst>
              <a:ext uri="{FF2B5EF4-FFF2-40B4-BE49-F238E27FC236}">
                <a16:creationId xmlns:a16="http://schemas.microsoft.com/office/drawing/2014/main" xmlns="" id="{F58DA303-8C8A-4D1F-80E3-EEC107DEC14E}"/>
              </a:ext>
            </a:extLst>
          </p:cNvPr>
          <p:cNvPicPr>
            <a:picLocks noChangeAspect="1"/>
          </p:cNvPicPr>
          <p:nvPr/>
        </p:nvPicPr>
        <p:blipFill>
          <a:blip r:embed="rId5"/>
          <a:stretch>
            <a:fillRect/>
          </a:stretch>
        </p:blipFill>
        <p:spPr>
          <a:xfrm>
            <a:off x="7068791" y="2716288"/>
            <a:ext cx="1898629" cy="2494277"/>
          </a:xfrm>
          <a:prstGeom prst="rect">
            <a:avLst/>
          </a:prstGeom>
        </p:spPr>
      </p:pic>
    </p:spTree>
    <p:extLst>
      <p:ext uri="{BB962C8B-B14F-4D97-AF65-F5344CB8AC3E}">
        <p14:creationId xmlns:p14="http://schemas.microsoft.com/office/powerpoint/2010/main" val="3957742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ott.fortmann-roe.com/docs/docs/BiasVariance/biasvariance.png">
            <a:extLst>
              <a:ext uri="{FF2B5EF4-FFF2-40B4-BE49-F238E27FC236}">
                <a16:creationId xmlns:a16="http://schemas.microsoft.com/office/drawing/2014/main" xmlns="" id="{C07DD5F9-7846-487D-9100-428A7324C6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502" y="3185718"/>
            <a:ext cx="4682403" cy="294077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80287FB6-E900-4760-9256-8B91C5645348}"/>
              </a:ext>
            </a:extLst>
          </p:cNvPr>
          <p:cNvSpPr/>
          <p:nvPr/>
        </p:nvSpPr>
        <p:spPr>
          <a:xfrm>
            <a:off x="2569522" y="823916"/>
            <a:ext cx="3368230" cy="461665"/>
          </a:xfrm>
          <a:prstGeom prst="rect">
            <a:avLst/>
          </a:prstGeom>
        </p:spPr>
        <p:txBody>
          <a:bodyPr wrap="none">
            <a:spAutoFit/>
          </a:bodyPr>
          <a:lstStyle/>
          <a:p>
            <a:pPr fontAlgn="base"/>
            <a:r>
              <a:rPr lang="nl-NL" sz="2400" dirty="0">
                <a:latin typeface="+mj-lt"/>
              </a:rPr>
              <a:t> Bias</a:t>
            </a:r>
            <a:r>
              <a:rPr lang="nl-NL" altLang="zh-CN" sz="2400" dirty="0">
                <a:latin typeface="+mj-lt"/>
              </a:rPr>
              <a:t>-v</a:t>
            </a:r>
            <a:r>
              <a:rPr lang="nl-NL" sz="2400" dirty="0">
                <a:latin typeface="+mj-lt"/>
              </a:rPr>
              <a:t>ariance </a:t>
            </a:r>
            <a:r>
              <a:rPr lang="nl-NL" altLang="zh-CN" sz="2400" dirty="0">
                <a:latin typeface="+mj-lt"/>
              </a:rPr>
              <a:t>trade-off</a:t>
            </a:r>
            <a:endParaRPr lang="nl-NL" sz="2400" dirty="0">
              <a:latin typeface="+mj-lt"/>
            </a:endParaRPr>
          </a:p>
        </p:txBody>
      </p:sp>
      <p:sp>
        <p:nvSpPr>
          <p:cNvPr id="6" name="Rectangle 3">
            <a:extLst>
              <a:ext uri="{FF2B5EF4-FFF2-40B4-BE49-F238E27FC236}">
                <a16:creationId xmlns:a16="http://schemas.microsoft.com/office/drawing/2014/main" xmlns="" id="{94E95909-B765-4433-B434-CF774D8CEE59}"/>
              </a:ext>
            </a:extLst>
          </p:cNvPr>
          <p:cNvSpPr>
            <a:spLocks noChangeArrowheads="1"/>
          </p:cNvSpPr>
          <p:nvPr/>
        </p:nvSpPr>
        <p:spPr bwMode="auto">
          <a:xfrm>
            <a:off x="79899" y="118499"/>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800" b="0" i="0" u="none" strike="noStrike" cap="none" normalizeH="0" baseline="0" dirty="0">
                <a:ln>
                  <a:noFill/>
                </a:ln>
                <a:solidFill>
                  <a:schemeClr val="tx1"/>
                </a:solidFill>
                <a:effectLst/>
                <a:latin typeface="Arial" panose="020B0604020202020204" pitchFamily="34" charset="0"/>
              </a:rPr>
              <a:t/>
            </a:r>
            <a:br>
              <a:rPr kumimoji="0" lang="nl-NL" altLang="nl-NL" sz="1800" b="0" i="0" u="none" strike="noStrike" cap="none" normalizeH="0" baseline="0" dirty="0">
                <a:ln>
                  <a:noFill/>
                </a:ln>
                <a:solidFill>
                  <a:schemeClr val="tx1"/>
                </a:solidFill>
                <a:effectLst/>
                <a:latin typeface="Arial" panose="020B0604020202020204" pitchFamily="34" charset="0"/>
              </a:rPr>
            </a:b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xmlns="" id="{93F9A3D4-B469-47C7-8D91-8542D32089E4}"/>
              </a:ext>
            </a:extLst>
          </p:cNvPr>
          <p:cNvPicPr>
            <a:picLocks noChangeAspect="1"/>
          </p:cNvPicPr>
          <p:nvPr/>
        </p:nvPicPr>
        <p:blipFill>
          <a:blip r:embed="rId4"/>
          <a:stretch>
            <a:fillRect/>
          </a:stretch>
        </p:blipFill>
        <p:spPr>
          <a:xfrm>
            <a:off x="1741502" y="1760163"/>
            <a:ext cx="5181600" cy="1114425"/>
          </a:xfrm>
          <a:prstGeom prst="rect">
            <a:avLst/>
          </a:prstGeom>
        </p:spPr>
      </p:pic>
      <p:sp>
        <p:nvSpPr>
          <p:cNvPr id="7" name="Rectangle 6">
            <a:extLst>
              <a:ext uri="{FF2B5EF4-FFF2-40B4-BE49-F238E27FC236}">
                <a16:creationId xmlns:a16="http://schemas.microsoft.com/office/drawing/2014/main" xmlns="" id="{B6E389AF-7657-41F7-99F8-18B96E7C1FDA}"/>
              </a:ext>
            </a:extLst>
          </p:cNvPr>
          <p:cNvSpPr/>
          <p:nvPr/>
        </p:nvSpPr>
        <p:spPr>
          <a:xfrm>
            <a:off x="1913221" y="6418694"/>
            <a:ext cx="4024531" cy="523220"/>
          </a:xfrm>
          <a:prstGeom prst="rect">
            <a:avLst/>
          </a:prstGeom>
        </p:spPr>
        <p:txBody>
          <a:bodyPr wrap="square">
            <a:spAutoFit/>
          </a:bodyPr>
          <a:lstStyle/>
          <a:p>
            <a:r>
              <a:rPr lang="en-US" dirty="0">
                <a:latin typeface="CMSS10"/>
              </a:rPr>
              <a:t>All algorithms are affected by bias-variance trade-off</a:t>
            </a:r>
          </a:p>
          <a:p>
            <a:r>
              <a:rPr lang="nl-NL" dirty="0">
                <a:latin typeface="CMSS10"/>
              </a:rPr>
              <a:t> </a:t>
            </a:r>
            <a:endParaRPr lang="nl-NL" dirty="0"/>
          </a:p>
        </p:txBody>
      </p:sp>
    </p:spTree>
    <p:extLst>
      <p:ext uri="{BB962C8B-B14F-4D97-AF65-F5344CB8AC3E}">
        <p14:creationId xmlns:p14="http://schemas.microsoft.com/office/powerpoint/2010/main" val="1559641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A8B7011-D9FC-408B-954C-4ABFE93122E9}"/>
              </a:ext>
            </a:extLst>
          </p:cNvPr>
          <p:cNvSpPr>
            <a:spLocks noGrp="1"/>
          </p:cNvSpPr>
          <p:nvPr>
            <p:ph type="sldNum" idx="12"/>
          </p:nvPr>
        </p:nvSpPr>
        <p:spPr>
          <a:xfrm>
            <a:off x="8684003" y="6356350"/>
            <a:ext cx="2133599" cy="365125"/>
          </a:xfrm>
        </p:spPr>
        <p:txBody>
          <a:bodyPr/>
          <a:lstStyle/>
          <a:p>
            <a:pPr marL="0" marR="0" lvl="0" indent="0" rtl="0">
              <a:lnSpc>
                <a:spcPct val="100000"/>
              </a:lnSpc>
              <a:spcBef>
                <a:spcPts val="0"/>
              </a:spcBef>
              <a:spcAft>
                <a:spcPts val="0"/>
              </a:spcAft>
              <a:buNone/>
            </a:pPr>
            <a:fld id="{00000000-1234-1234-1234-123412341234}" type="slidenum">
              <a:rPr lang="en-US" smtClean="0"/>
              <a:t>17</a:t>
            </a:fld>
            <a:endParaRPr lang="en-US" dirty="0"/>
          </a:p>
        </p:txBody>
      </p:sp>
      <p:sp>
        <p:nvSpPr>
          <p:cNvPr id="5" name="Title 4">
            <a:extLst>
              <a:ext uri="{FF2B5EF4-FFF2-40B4-BE49-F238E27FC236}">
                <a16:creationId xmlns:a16="http://schemas.microsoft.com/office/drawing/2014/main" xmlns="" id="{A9AB8309-FF24-43AB-97F5-135841FBAEC8}"/>
              </a:ext>
            </a:extLst>
          </p:cNvPr>
          <p:cNvSpPr txBox="1">
            <a:spLocks/>
          </p:cNvSpPr>
          <p:nvPr/>
        </p:nvSpPr>
        <p:spPr>
          <a:xfrm>
            <a:off x="669640" y="397994"/>
            <a:ext cx="7886700" cy="470297"/>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r>
              <a:rPr lang="nl-NL" sz="2400" dirty="0" err="1" smtClean="0">
                <a:latin typeface="+mj-lt"/>
                <a:cs typeface="Calibri" panose="020F0502020204030204" pitchFamily="34" charset="0"/>
              </a:rPr>
              <a:t>Regularization</a:t>
            </a:r>
            <a:endParaRPr lang="en-US" sz="2400" dirty="0">
              <a:latin typeface="+mj-lt"/>
              <a:cs typeface="Calibri" panose="020F0502020204030204" pitchFamily="34" charset="0"/>
            </a:endParaRPr>
          </a:p>
        </p:txBody>
      </p:sp>
      <p:sp>
        <p:nvSpPr>
          <p:cNvPr id="6" name="TextBox 5">
            <a:extLst>
              <a:ext uri="{FF2B5EF4-FFF2-40B4-BE49-F238E27FC236}">
                <a16:creationId xmlns:a16="http://schemas.microsoft.com/office/drawing/2014/main" xmlns="" id="{3DDEA597-94E8-41A4-BFCB-DBA72A99C2B2}"/>
              </a:ext>
            </a:extLst>
          </p:cNvPr>
          <p:cNvSpPr txBox="1"/>
          <p:nvPr/>
        </p:nvSpPr>
        <p:spPr>
          <a:xfrm>
            <a:off x="-492287" y="1181113"/>
            <a:ext cx="9176290" cy="584775"/>
          </a:xfrm>
          <a:prstGeom prst="rect">
            <a:avLst/>
          </a:prstGeom>
          <a:noFill/>
        </p:spPr>
        <p:txBody>
          <a:bodyPr wrap="square" rtlCol="0">
            <a:spAutoFit/>
          </a:bodyPr>
          <a:lstStyle/>
          <a:p>
            <a:endParaRPr lang="nl-NL" sz="1800" dirty="0"/>
          </a:p>
          <a:p>
            <a:r>
              <a:rPr lang="nl-NL" dirty="0"/>
              <a:t> </a:t>
            </a:r>
          </a:p>
        </p:txBody>
      </p:sp>
      <p:pic>
        <p:nvPicPr>
          <p:cNvPr id="1030" name="Picture 6" descr="https://res.cloudinary.com/dyd911kmh/image/upload/f_auto,q_auto:best/v1543418448/eq11_ij4mms.png">
            <a:extLst>
              <a:ext uri="{FF2B5EF4-FFF2-40B4-BE49-F238E27FC236}">
                <a16:creationId xmlns:a16="http://schemas.microsoft.com/office/drawing/2014/main" xmlns="" id="{45FD0C1A-DE36-4400-B368-11DEBEFD75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108" y="4938407"/>
            <a:ext cx="3344777" cy="6150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res.cloudinary.com/dyd911kmh/image/upload/f_auto,q_auto:best/v1543418448/eq10_h59azt.png">
            <a:extLst>
              <a:ext uri="{FF2B5EF4-FFF2-40B4-BE49-F238E27FC236}">
                <a16:creationId xmlns:a16="http://schemas.microsoft.com/office/drawing/2014/main" xmlns="" id="{2644E85B-BAAD-4E22-AC7C-996759A5F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98" y="1601821"/>
            <a:ext cx="3566128" cy="6960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cdn-images-1.medium.com/max/800/1*VNq12fddW4O25KyLy-JgBw.png">
            <a:extLst>
              <a:ext uri="{FF2B5EF4-FFF2-40B4-BE49-F238E27FC236}">
                <a16:creationId xmlns:a16="http://schemas.microsoft.com/office/drawing/2014/main" xmlns="" id="{01FCE11B-7223-4C16-AC24-85479266E7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354" y="1244601"/>
            <a:ext cx="5045007" cy="24636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dn-images-1.medium.com/max/800/1*iz4AZmNJGWNzOX5P-SmW4A.png">
            <a:extLst>
              <a:ext uri="{FF2B5EF4-FFF2-40B4-BE49-F238E27FC236}">
                <a16:creationId xmlns:a16="http://schemas.microsoft.com/office/drawing/2014/main" xmlns="" id="{187A8043-8F0D-4230-9765-2690A54D3D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3526" y="3790739"/>
            <a:ext cx="5069835" cy="247577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xmlns="" id="{0A6106E4-D9E9-4C6F-B6EE-E21F7435F22C}"/>
              </a:ext>
            </a:extLst>
          </p:cNvPr>
          <p:cNvSpPr/>
          <p:nvPr/>
        </p:nvSpPr>
        <p:spPr>
          <a:xfrm>
            <a:off x="330108" y="4372055"/>
            <a:ext cx="1547218" cy="307777"/>
          </a:xfrm>
          <a:prstGeom prst="rect">
            <a:avLst/>
          </a:prstGeom>
        </p:spPr>
        <p:txBody>
          <a:bodyPr wrap="none">
            <a:spAutoFit/>
          </a:bodyPr>
          <a:lstStyle/>
          <a:p>
            <a:r>
              <a:rPr lang="nl-NL" dirty="0"/>
              <a:t>Lasso regression</a:t>
            </a:r>
          </a:p>
        </p:txBody>
      </p:sp>
      <p:sp>
        <p:nvSpPr>
          <p:cNvPr id="8" name="Rectangle 7">
            <a:extLst>
              <a:ext uri="{FF2B5EF4-FFF2-40B4-BE49-F238E27FC236}">
                <a16:creationId xmlns:a16="http://schemas.microsoft.com/office/drawing/2014/main" xmlns="" id="{6F071CA2-48C7-43E6-8D77-C7FBF772B85A}"/>
              </a:ext>
            </a:extLst>
          </p:cNvPr>
          <p:cNvSpPr/>
          <p:nvPr/>
        </p:nvSpPr>
        <p:spPr>
          <a:xfrm>
            <a:off x="322226" y="1190860"/>
            <a:ext cx="1537600" cy="307777"/>
          </a:xfrm>
          <a:prstGeom prst="rect">
            <a:avLst/>
          </a:prstGeom>
        </p:spPr>
        <p:txBody>
          <a:bodyPr wrap="none">
            <a:spAutoFit/>
          </a:bodyPr>
          <a:lstStyle/>
          <a:p>
            <a:r>
              <a:rPr lang="nl-NL" dirty="0"/>
              <a:t>Ridge regression</a:t>
            </a:r>
          </a:p>
        </p:txBody>
      </p:sp>
    </p:spTree>
    <p:extLst>
      <p:ext uri="{BB962C8B-B14F-4D97-AF65-F5344CB8AC3E}">
        <p14:creationId xmlns:p14="http://schemas.microsoft.com/office/powerpoint/2010/main" val="1585297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xmlns="" id="{F80FBE50-DE0D-4479-88BE-C4459A39E56E}"/>
              </a:ext>
            </a:extLst>
          </p:cNvPr>
          <p:cNvSpPr>
            <a:spLocks noGrp="1"/>
          </p:cNvSpPr>
          <p:nvPr>
            <p:ph type="sldNum" sz="quarter" idx="12"/>
          </p:nvPr>
        </p:nvSpPr>
        <p:spPr/>
        <p:txBody>
          <a:bodyPr/>
          <a:lstStyle/>
          <a:p>
            <a:fld id="{0FA39BB5-45F9-43F4-A5F0-33B528589BCF}" type="slidenum">
              <a:rPr lang="nl-NL" smtClean="0"/>
              <a:t>18</a:t>
            </a:fld>
            <a:endParaRPr lang="nl-NL"/>
          </a:p>
        </p:txBody>
      </p:sp>
      <p:pic>
        <p:nvPicPr>
          <p:cNvPr id="5122" name="Picture 2" descr="https://cdn-images-1.medium.com/max/800/1*GSQfWiZolZzSJfGTRaDnMg.png">
            <a:extLst>
              <a:ext uri="{FF2B5EF4-FFF2-40B4-BE49-F238E27FC236}">
                <a16:creationId xmlns:a16="http://schemas.microsoft.com/office/drawing/2014/main" xmlns="" id="{D6712AE6-F8D1-4786-8805-D6BFF9CEB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843" y="2398713"/>
            <a:ext cx="7281989" cy="355603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xmlns="" id="{09952FAD-0168-4F35-B632-39E75301E0C2}"/>
              </a:ext>
            </a:extLst>
          </p:cNvPr>
          <p:cNvSpPr txBox="1">
            <a:spLocks/>
          </p:cNvSpPr>
          <p:nvPr/>
        </p:nvSpPr>
        <p:spPr>
          <a:xfrm>
            <a:off x="628649" y="737514"/>
            <a:ext cx="7886700" cy="470297"/>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r>
              <a:rPr lang="nl-NL" sz="2400" dirty="0">
                <a:latin typeface="+mj-lt"/>
                <a:cs typeface="Calibri" panose="020F0502020204030204" pitchFamily="34" charset="0"/>
              </a:rPr>
              <a:t>Lasso vs. Ridge </a:t>
            </a:r>
          </a:p>
          <a:p>
            <a:r>
              <a:rPr lang="nl-NL" sz="2400" dirty="0">
                <a:latin typeface="+mj-lt"/>
                <a:cs typeface="Calibri" panose="020F0502020204030204" pitchFamily="34" charset="0"/>
              </a:rPr>
              <a:t>ElasticNet</a:t>
            </a:r>
            <a:endParaRPr lang="en-US" sz="2400" dirty="0">
              <a:latin typeface="+mj-lt"/>
              <a:cs typeface="Calibri" panose="020F0502020204030204" pitchFamily="34" charset="0"/>
            </a:endParaRPr>
          </a:p>
        </p:txBody>
      </p:sp>
    </p:spTree>
    <p:extLst>
      <p:ext uri="{BB962C8B-B14F-4D97-AF65-F5344CB8AC3E}">
        <p14:creationId xmlns:p14="http://schemas.microsoft.com/office/powerpoint/2010/main" val="3350810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7709F9C-F0EB-41F5-B860-C2C070CB4362}"/>
              </a:ext>
            </a:extLst>
          </p:cNvPr>
          <p:cNvSpPr/>
          <p:nvPr/>
        </p:nvSpPr>
        <p:spPr>
          <a:xfrm>
            <a:off x="643719" y="1567741"/>
            <a:ext cx="8014506" cy="2554545"/>
          </a:xfrm>
          <a:prstGeom prst="rect">
            <a:avLst/>
          </a:prstGeom>
        </p:spPr>
        <p:txBody>
          <a:bodyPr wrap="square">
            <a:spAutoFit/>
          </a:bodyPr>
          <a:lstStyle/>
          <a:p>
            <a:r>
              <a:rPr lang="nl-NL" altLang="zh-CN" sz="1600" b="1" dirty="0">
                <a:latin typeface="+mj-lt"/>
                <a:cs typeface="Calibri" panose="020F0502020204030204" pitchFamily="34" charset="0"/>
              </a:rPr>
              <a:t>Features:</a:t>
            </a:r>
          </a:p>
          <a:p>
            <a:endParaRPr lang="nl-NL" altLang="zh-CN" sz="1800" b="1" i="1" dirty="0">
              <a:latin typeface="+mj-lt"/>
              <a:cs typeface="Calibri" panose="020F0502020204030204" pitchFamily="34" charset="0"/>
            </a:endParaRPr>
          </a:p>
          <a:p>
            <a:pPr marL="285750" indent="-285750">
              <a:buFont typeface="Arial" panose="020B0604020202020204" pitchFamily="34" charset="0"/>
              <a:buChar char="•"/>
            </a:pPr>
            <a:r>
              <a:rPr lang="nl-NL" altLang="zh-CN" sz="1800" dirty="0">
                <a:latin typeface="+mj-lt"/>
                <a:cs typeface="Calibri" panose="020F0502020204030204" pitchFamily="34" charset="0"/>
              </a:rPr>
              <a:t>Non-parametric</a:t>
            </a:r>
          </a:p>
          <a:p>
            <a:pPr marL="285750" indent="-285750">
              <a:buFont typeface="Arial" panose="020B0604020202020204" pitchFamily="34" charset="0"/>
              <a:buChar char="•"/>
            </a:pPr>
            <a:r>
              <a:rPr lang="nl-NL" altLang="zh-CN" sz="1800" dirty="0">
                <a:latin typeface="+mj-lt"/>
                <a:cs typeface="Calibri" panose="020F0502020204030204" pitchFamily="34" charset="0"/>
              </a:rPr>
              <a:t>Different kinds of variables</a:t>
            </a:r>
          </a:p>
          <a:p>
            <a:pPr marL="285750" indent="-285750">
              <a:buFont typeface="Arial" panose="020B0604020202020204" pitchFamily="34" charset="0"/>
              <a:buChar char="•"/>
            </a:pPr>
            <a:r>
              <a:rPr lang="nl-NL" altLang="zh-CN" sz="1800" dirty="0">
                <a:latin typeface="+mj-lt"/>
                <a:cs typeface="Calibri" panose="020F0502020204030204" pitchFamily="34" charset="0"/>
              </a:rPr>
              <a:t>Redundant variables are ignored</a:t>
            </a:r>
          </a:p>
          <a:p>
            <a:pPr marL="285750" indent="-285750">
              <a:buFont typeface="Arial" panose="020B0604020202020204" pitchFamily="34" charset="0"/>
              <a:buChar char="•"/>
            </a:pPr>
            <a:r>
              <a:rPr lang="nl-NL" altLang="zh-CN" sz="1800" dirty="0">
                <a:latin typeface="+mj-lt"/>
                <a:cs typeface="Calibri" panose="020F0502020204030204" pitchFamily="34" charset="0"/>
              </a:rPr>
              <a:t>Handle missing data </a:t>
            </a:r>
          </a:p>
          <a:p>
            <a:pPr marL="285750" indent="-285750">
              <a:buFont typeface="Arial" panose="020B0604020202020204" pitchFamily="34" charset="0"/>
              <a:buChar char="•"/>
            </a:pPr>
            <a:r>
              <a:rPr lang="nl-NL" altLang="zh-CN" sz="1800" dirty="0">
                <a:latin typeface="+mj-lt"/>
                <a:cs typeface="Calibri" panose="020F0502020204030204" pitchFamily="34" charset="0"/>
              </a:rPr>
              <a:t>Small trees are easy to interpret</a:t>
            </a:r>
          </a:p>
          <a:p>
            <a:endParaRPr lang="nl-NL" altLang="zh-CN" sz="1800" dirty="0">
              <a:latin typeface="+mj-lt"/>
              <a:cs typeface="Calibri" panose="020F0502020204030204" pitchFamily="34" charset="0"/>
            </a:endParaRPr>
          </a:p>
          <a:p>
            <a:r>
              <a:rPr lang="nl-NL" altLang="zh-CN" sz="1800" dirty="0">
                <a:latin typeface="+mj-lt"/>
                <a:cs typeface="Calibri" panose="020F0502020204030204" pitchFamily="34" charset="0"/>
              </a:rPr>
              <a:t> </a:t>
            </a:r>
            <a:endParaRPr lang="nl-NL" sz="1800" dirty="0">
              <a:latin typeface="+mj-lt"/>
              <a:cs typeface="Calibri" panose="020F0502020204030204" pitchFamily="34" charset="0"/>
            </a:endParaRPr>
          </a:p>
        </p:txBody>
      </p:sp>
      <p:sp>
        <p:nvSpPr>
          <p:cNvPr id="9" name="Title 1">
            <a:extLst>
              <a:ext uri="{FF2B5EF4-FFF2-40B4-BE49-F238E27FC236}">
                <a16:creationId xmlns:a16="http://schemas.microsoft.com/office/drawing/2014/main" xmlns="" id="{D1F316E7-6EA5-4182-97B2-325EDAB3148B}"/>
              </a:ext>
            </a:extLst>
          </p:cNvPr>
          <p:cNvSpPr>
            <a:spLocks noGrp="1"/>
          </p:cNvSpPr>
          <p:nvPr>
            <p:ph type="title"/>
          </p:nvPr>
        </p:nvSpPr>
        <p:spPr>
          <a:xfrm>
            <a:off x="628650" y="545856"/>
            <a:ext cx="7886700" cy="994172"/>
          </a:xfrm>
        </p:spPr>
        <p:txBody>
          <a:bodyPr>
            <a:normAutofit/>
          </a:bodyPr>
          <a:lstStyle/>
          <a:p>
            <a:pPr algn="ctr"/>
            <a:r>
              <a:rPr lang="nl-NL" altLang="zh-CN" sz="2400"/>
              <a:t>Regression trees </a:t>
            </a:r>
            <a:endParaRPr lang="en-US" sz="1800" dirty="0"/>
          </a:p>
        </p:txBody>
      </p:sp>
      <p:pic>
        <p:nvPicPr>
          <p:cNvPr id="5" name="Picture 2" descr="Gerelateerde afbeelding">
            <a:extLst>
              <a:ext uri="{FF2B5EF4-FFF2-40B4-BE49-F238E27FC236}">
                <a16:creationId xmlns:a16="http://schemas.microsoft.com/office/drawing/2014/main" xmlns="" id="{608C0B35-567A-4230-AE08-25A0494E4B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485" y="3971327"/>
            <a:ext cx="3514740" cy="23408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970F255F-6656-4C74-A7E4-5747118049A4}"/>
              </a:ext>
            </a:extLst>
          </p:cNvPr>
          <p:cNvSpPr txBox="1"/>
          <p:nvPr/>
        </p:nvSpPr>
        <p:spPr>
          <a:xfrm>
            <a:off x="595093" y="4275589"/>
            <a:ext cx="4424581" cy="1446550"/>
          </a:xfrm>
          <a:prstGeom prst="rect">
            <a:avLst/>
          </a:prstGeom>
          <a:noFill/>
        </p:spPr>
        <p:txBody>
          <a:bodyPr wrap="square" rtlCol="0">
            <a:spAutoFit/>
          </a:bodyPr>
          <a:lstStyle/>
          <a:p>
            <a:endParaRPr lang="nl-NL" sz="1600" b="1" i="1" dirty="0"/>
          </a:p>
          <a:p>
            <a:r>
              <a:rPr lang="nl-NL" sz="1600" b="1" dirty="0"/>
              <a:t>Dominance</a:t>
            </a:r>
          </a:p>
          <a:p>
            <a:r>
              <a:rPr lang="nl-NL" dirty="0"/>
              <a:t>Boosting &gt; Randomforest &gt; bagging &gt; single tree</a:t>
            </a:r>
          </a:p>
          <a:p>
            <a:endParaRPr lang="nl-NL" dirty="0"/>
          </a:p>
          <a:p>
            <a:r>
              <a:rPr lang="nl-NL" dirty="0"/>
              <a:t>Is it true that boosting trees are always better than the randomforest?</a:t>
            </a:r>
          </a:p>
        </p:txBody>
      </p:sp>
      <p:sp>
        <p:nvSpPr>
          <p:cNvPr id="3" name="Rectangle 2">
            <a:extLst>
              <a:ext uri="{FF2B5EF4-FFF2-40B4-BE49-F238E27FC236}">
                <a16:creationId xmlns:a16="http://schemas.microsoft.com/office/drawing/2014/main" xmlns="" id="{92DDBC75-5281-4B54-81AB-BD4C978B42EB}"/>
              </a:ext>
            </a:extLst>
          </p:cNvPr>
          <p:cNvSpPr/>
          <p:nvPr/>
        </p:nvSpPr>
        <p:spPr>
          <a:xfrm>
            <a:off x="5143485" y="1533185"/>
            <a:ext cx="4572000" cy="1877437"/>
          </a:xfrm>
          <a:prstGeom prst="rect">
            <a:avLst/>
          </a:prstGeom>
        </p:spPr>
        <p:txBody>
          <a:bodyPr>
            <a:spAutoFit/>
          </a:bodyPr>
          <a:lstStyle/>
          <a:p>
            <a:r>
              <a:rPr lang="nl-NL" sz="1600" b="1" dirty="0"/>
              <a:t>Leveraging trees to improve the performance:</a:t>
            </a:r>
            <a:r>
              <a:rPr lang="nl-NL" sz="1600" dirty="0"/>
              <a:t/>
            </a:r>
            <a:br>
              <a:rPr lang="nl-NL" sz="1600" dirty="0"/>
            </a:br>
            <a:endParaRPr lang="nl-NL" sz="1600" dirty="0"/>
          </a:p>
          <a:p>
            <a:pPr marL="285750" indent="-285750">
              <a:buFontTx/>
              <a:buChar char="-"/>
            </a:pPr>
            <a:r>
              <a:rPr lang="nl-NL" sz="1800" dirty="0"/>
              <a:t>Bagging </a:t>
            </a:r>
          </a:p>
          <a:p>
            <a:pPr marL="285750" indent="-285750">
              <a:buFontTx/>
              <a:buChar char="-"/>
            </a:pPr>
            <a:r>
              <a:rPr lang="nl-NL" sz="1800" dirty="0"/>
              <a:t>Boosting </a:t>
            </a:r>
          </a:p>
          <a:p>
            <a:pPr marL="285750" indent="-285750">
              <a:buFontTx/>
              <a:buChar char="-"/>
            </a:pPr>
            <a:r>
              <a:rPr lang="nl-NL" sz="1800" dirty="0"/>
              <a:t>Random forest </a:t>
            </a:r>
          </a:p>
          <a:p>
            <a:endParaRPr lang="nl-NL" dirty="0"/>
          </a:p>
        </p:txBody>
      </p:sp>
    </p:spTree>
    <p:extLst>
      <p:ext uri="{BB962C8B-B14F-4D97-AF65-F5344CB8AC3E}">
        <p14:creationId xmlns:p14="http://schemas.microsoft.com/office/powerpoint/2010/main" val="140822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927" y="303251"/>
            <a:ext cx="7772400" cy="1362075"/>
          </a:xfrm>
        </p:spPr>
        <p:txBody>
          <a:bodyPr/>
          <a:lstStyle/>
          <a:p>
            <a:r>
              <a:rPr lang="en-GB" sz="1600" dirty="0" smtClean="0"/>
              <a:t/>
            </a:r>
            <a:br>
              <a:rPr lang="en-GB" sz="1600" dirty="0" smtClean="0"/>
            </a:br>
            <a:r>
              <a:rPr lang="en-GB" sz="1600" b="1" dirty="0" smtClean="0"/>
              <a:t>S1 Air pollution mapping and data exploration</a:t>
            </a:r>
            <a:r>
              <a:rPr lang="en-GB" sz="1600" dirty="0" smtClean="0"/>
              <a:t/>
            </a:r>
            <a:br>
              <a:rPr lang="en-GB" sz="1600" dirty="0" smtClean="0"/>
            </a:br>
            <a:r>
              <a:rPr lang="en-GB" sz="1600" dirty="0" smtClean="0"/>
              <a:t>Introduction</a:t>
            </a:r>
            <a:br>
              <a:rPr lang="en-GB" sz="1600" dirty="0" smtClean="0"/>
            </a:br>
            <a:r>
              <a:rPr lang="en-GB" sz="1600" dirty="0" smtClean="0"/>
              <a:t>Land use regression model</a:t>
            </a:r>
            <a:br>
              <a:rPr lang="en-GB" sz="1600" dirty="0" smtClean="0"/>
            </a:br>
            <a:r>
              <a:rPr lang="en-GB" sz="1600" dirty="0" smtClean="0"/>
              <a:t>Data </a:t>
            </a:r>
            <a:br>
              <a:rPr lang="en-GB" sz="1600" dirty="0" smtClean="0"/>
            </a:br>
            <a:r>
              <a:rPr lang="en-GB" sz="1600" dirty="0" smtClean="0"/>
              <a:t/>
            </a:r>
            <a:br>
              <a:rPr lang="en-GB" sz="1600" dirty="0" smtClean="0"/>
            </a:br>
            <a:r>
              <a:rPr lang="en-GB" sz="1600" dirty="0" smtClean="0"/>
              <a:t>Scripts</a:t>
            </a:r>
            <a:r>
              <a:rPr lang="en-GB" sz="1600" dirty="0"/>
              <a:t/>
            </a:r>
            <a:br>
              <a:rPr lang="en-GB" sz="1600" dirty="0"/>
            </a:br>
            <a:r>
              <a:rPr lang="en-GB" sz="1600" dirty="0" smtClean="0"/>
              <a:t>data exploration: from visualization to preliminary examination</a:t>
            </a:r>
            <a:br>
              <a:rPr lang="en-GB" sz="1600" dirty="0" smtClean="0"/>
            </a:br>
            <a:r>
              <a:rPr lang="en-GB" sz="1600" dirty="0" smtClean="0"/>
              <a:t/>
            </a:r>
            <a:br>
              <a:rPr lang="en-GB" sz="1600" dirty="0" smtClean="0"/>
            </a:br>
            <a:r>
              <a:rPr lang="en-GB" sz="1600" b="1" dirty="0" smtClean="0"/>
              <a:t>S2 Machine learning methods</a:t>
            </a:r>
            <a:r>
              <a:rPr lang="en-GB" sz="1600" dirty="0"/>
              <a:t/>
            </a:r>
            <a:br>
              <a:rPr lang="en-GB" sz="1600" dirty="0"/>
            </a:br>
            <a:r>
              <a:rPr lang="en-GB" sz="1600" dirty="0" smtClean="0"/>
              <a:t>Introduction</a:t>
            </a:r>
            <a:br>
              <a:rPr lang="en-GB" sz="1600" dirty="0" smtClean="0"/>
            </a:br>
            <a:r>
              <a:rPr lang="en-GB" sz="1600" dirty="0" smtClean="0"/>
              <a:t>machine learning methods </a:t>
            </a:r>
            <a:br>
              <a:rPr lang="en-GB" sz="1600" dirty="0" smtClean="0"/>
            </a:br>
            <a:r>
              <a:rPr lang="en-GB" sz="1600" dirty="0" smtClean="0"/>
              <a:t/>
            </a:r>
            <a:br>
              <a:rPr lang="en-GB" sz="1600" dirty="0" smtClean="0"/>
            </a:br>
            <a:r>
              <a:rPr lang="en-GB" sz="1600" dirty="0" smtClean="0"/>
              <a:t>Scripts</a:t>
            </a:r>
            <a:br>
              <a:rPr lang="en-GB" sz="1600" dirty="0" smtClean="0"/>
            </a:br>
            <a:r>
              <a:rPr lang="en-GB" sz="1600" dirty="0" smtClean="0"/>
              <a:t>How to use them, </a:t>
            </a:r>
            <a:r>
              <a:rPr lang="en-GB" sz="1600" dirty="0" err="1" smtClean="0"/>
              <a:t>modeling</a:t>
            </a:r>
            <a:r>
              <a:rPr lang="en-GB" sz="1600" dirty="0" smtClean="0"/>
              <a:t> parameter tuning, partial dependence plot, variable importance </a:t>
            </a:r>
            <a:br>
              <a:rPr lang="en-GB" sz="1600" dirty="0" smtClean="0"/>
            </a:br>
            <a:r>
              <a:rPr lang="en-GB" sz="1600" dirty="0"/>
              <a:t/>
            </a:r>
            <a:br>
              <a:rPr lang="en-GB" sz="1600" dirty="0"/>
            </a:br>
            <a:r>
              <a:rPr lang="en-GB" sz="1600" b="1" dirty="0" smtClean="0"/>
              <a:t>S3 Prediction (map) and result analysis</a:t>
            </a:r>
            <a:r>
              <a:rPr lang="en-GB" sz="1600" dirty="0" smtClean="0"/>
              <a:t/>
            </a:r>
            <a:br>
              <a:rPr lang="en-GB" sz="1600" dirty="0" smtClean="0"/>
            </a:br>
            <a:r>
              <a:rPr lang="en-GB" sz="1600" dirty="0" smtClean="0"/>
              <a:t>Scripts</a:t>
            </a:r>
            <a:br>
              <a:rPr lang="en-GB" sz="1600" dirty="0" smtClean="0"/>
            </a:br>
            <a:r>
              <a:rPr lang="en-GB" sz="1600" dirty="0" smtClean="0"/>
              <a:t>Predicting using Lasso, random forest, </a:t>
            </a:r>
            <a:r>
              <a:rPr lang="en-GB" sz="1600" dirty="0" err="1" smtClean="0"/>
              <a:t>xgboost</a:t>
            </a:r>
            <a:r>
              <a:rPr lang="en-GB" sz="1600" dirty="0" smtClean="0"/>
              <a:t/>
            </a:r>
            <a:br>
              <a:rPr lang="en-GB" sz="1600" dirty="0" smtClean="0"/>
            </a:br>
            <a:r>
              <a:rPr lang="en-GB" sz="1600" dirty="0" smtClean="0"/>
              <a:t>Results</a:t>
            </a:r>
            <a:br>
              <a:rPr lang="en-GB" sz="1600" dirty="0" smtClean="0"/>
            </a:br>
            <a:r>
              <a:rPr lang="en-GB" dirty="0"/>
              <a:t/>
            </a:r>
            <a:br>
              <a:rPr lang="en-GB" dirty="0"/>
            </a:br>
            <a:r>
              <a:rPr lang="en-GB" dirty="0" smtClean="0"/>
              <a:t/>
            </a:r>
            <a:br>
              <a:rPr lang="en-GB" dirty="0" smtClean="0"/>
            </a:br>
            <a:r>
              <a:rPr lang="en-GB" dirty="0" smtClean="0"/>
              <a:t/>
            </a:r>
            <a:br>
              <a:rPr lang="en-GB" dirty="0" smtClean="0"/>
            </a:br>
            <a:r>
              <a:rPr lang="en-GB" dirty="0" smtClean="0"/>
              <a:t/>
            </a:r>
            <a:br>
              <a:rPr lang="en-GB" dirty="0" smtClean="0"/>
            </a:br>
            <a:r>
              <a:rPr lang="en-GB" dirty="0" smtClean="0"/>
              <a:t/>
            </a:r>
            <a:br>
              <a:rPr lang="en-GB" dirty="0" smtClean="0"/>
            </a:br>
            <a:r>
              <a:rPr lang="en-GB" dirty="0" smtClean="0"/>
              <a:t/>
            </a:r>
            <a:br>
              <a:rPr lang="en-GB" dirty="0" smtClean="0"/>
            </a:br>
            <a:r>
              <a:rPr lang="en-GB" dirty="0" smtClean="0"/>
              <a:t/>
            </a:r>
            <a:br>
              <a:rPr lang="en-GB" dirty="0" smtClean="0"/>
            </a:br>
            <a:r>
              <a:rPr lang="en-GB" dirty="0" smtClean="0"/>
              <a:t/>
            </a:r>
            <a:br>
              <a:rPr lang="en-GB" dirty="0" smtClean="0"/>
            </a:br>
            <a:endParaRPr lang="en-GB" dirty="0"/>
          </a:p>
        </p:txBody>
      </p:sp>
      <p:sp>
        <p:nvSpPr>
          <p:cNvPr id="4" name="Slide Number Placeholder 3"/>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2</a:t>
            </a:fld>
            <a:endParaRPr lang="en-US"/>
          </a:p>
        </p:txBody>
      </p:sp>
    </p:spTree>
    <p:extLst>
      <p:ext uri="{BB962C8B-B14F-4D97-AF65-F5344CB8AC3E}">
        <p14:creationId xmlns:p14="http://schemas.microsoft.com/office/powerpoint/2010/main" val="1127012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B7709F9C-F0EB-41F5-B860-C2C070CB4362}"/>
              </a:ext>
            </a:extLst>
          </p:cNvPr>
          <p:cNvSpPr/>
          <p:nvPr/>
        </p:nvSpPr>
        <p:spPr>
          <a:xfrm>
            <a:off x="643719" y="1567741"/>
            <a:ext cx="8014506" cy="369332"/>
          </a:xfrm>
          <a:prstGeom prst="rect">
            <a:avLst/>
          </a:prstGeom>
        </p:spPr>
        <p:txBody>
          <a:bodyPr wrap="square">
            <a:spAutoFit/>
          </a:bodyPr>
          <a:lstStyle/>
          <a:p>
            <a:r>
              <a:rPr lang="nl-NL" sz="1800" b="1" i="1" dirty="0">
                <a:latin typeface="+mj-lt"/>
                <a:cs typeface="Calibri" panose="020F0502020204030204" pitchFamily="34" charset="0"/>
              </a:rPr>
              <a:t>variance reduction </a:t>
            </a:r>
            <a:endParaRPr lang="nl-NL" sz="1800" dirty="0">
              <a:latin typeface="+mj-lt"/>
              <a:cs typeface="Calibri" panose="020F0502020204030204" pitchFamily="34" charset="0"/>
            </a:endParaRPr>
          </a:p>
        </p:txBody>
      </p:sp>
      <p:sp>
        <p:nvSpPr>
          <p:cNvPr id="9" name="Title 1">
            <a:extLst>
              <a:ext uri="{FF2B5EF4-FFF2-40B4-BE49-F238E27FC236}">
                <a16:creationId xmlns:a16="http://schemas.microsoft.com/office/drawing/2014/main" xmlns="" id="{D1F316E7-6EA5-4182-97B2-325EDAB3148B}"/>
              </a:ext>
            </a:extLst>
          </p:cNvPr>
          <p:cNvSpPr>
            <a:spLocks noGrp="1"/>
          </p:cNvSpPr>
          <p:nvPr>
            <p:ph type="title"/>
          </p:nvPr>
        </p:nvSpPr>
        <p:spPr>
          <a:xfrm>
            <a:off x="628650" y="545856"/>
            <a:ext cx="7886700" cy="994172"/>
          </a:xfrm>
        </p:spPr>
        <p:txBody>
          <a:bodyPr>
            <a:normAutofit/>
          </a:bodyPr>
          <a:lstStyle/>
          <a:p>
            <a:pPr algn="ctr"/>
            <a:r>
              <a:rPr lang="nl-NL" altLang="zh-CN" sz="2400" dirty="0"/>
              <a:t>Random forest</a:t>
            </a:r>
            <a:endParaRPr lang="en-US" sz="1800" dirty="0"/>
          </a:p>
        </p:txBody>
      </p:sp>
      <p:pic>
        <p:nvPicPr>
          <p:cNvPr id="7172" name="Picture 4" descr="Afbeeldingsresultaat voor random forest tuning parameters">
            <a:extLst>
              <a:ext uri="{FF2B5EF4-FFF2-40B4-BE49-F238E27FC236}">
                <a16:creationId xmlns:a16="http://schemas.microsoft.com/office/drawing/2014/main" xmlns="" id="{E58A14F3-26CB-4D19-B14A-35D9A830D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318" y="348076"/>
            <a:ext cx="2213907" cy="10965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CF77674A-928B-4910-B61E-B54F63040852}"/>
              </a:ext>
            </a:extLst>
          </p:cNvPr>
          <p:cNvSpPr/>
          <p:nvPr/>
        </p:nvSpPr>
        <p:spPr>
          <a:xfrm>
            <a:off x="2266950" y="6158255"/>
            <a:ext cx="4009431" cy="307777"/>
          </a:xfrm>
          <a:prstGeom prst="rect">
            <a:avLst/>
          </a:prstGeom>
        </p:spPr>
        <p:txBody>
          <a:bodyPr wrap="none">
            <a:spAutoFit/>
          </a:bodyPr>
          <a:lstStyle/>
          <a:p>
            <a:r>
              <a:rPr lang="nl-NL" i="1" dirty="0">
                <a:latin typeface="+mj-lt"/>
                <a:cs typeface="Calibri" panose="020F0502020204030204" pitchFamily="34" charset="0"/>
              </a:rPr>
              <a:t>(tunning parameter: number of trees, tree depth)</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xmlns="" id="{663BA0A4-1FF2-4859-8469-9FB538DFC91A}"/>
                  </a:ext>
                </a:extLst>
              </p:cNvPr>
              <p:cNvSpPr txBox="1"/>
              <p:nvPr/>
            </p:nvSpPr>
            <p:spPr>
              <a:xfrm>
                <a:off x="628650" y="2213159"/>
                <a:ext cx="8305625" cy="2387064"/>
              </a:xfrm>
              <a:prstGeom prst="rect">
                <a:avLst/>
              </a:prstGeom>
              <a:noFill/>
            </p:spPr>
            <p:txBody>
              <a:bodyPr wrap="square" rtlCol="0">
                <a:spAutoFit/>
              </a:bodyPr>
              <a:lstStyle/>
              <a:p>
                <a:r>
                  <a:rPr lang="en-US" sz="1800" dirty="0"/>
                  <a:t>Identically distributed variables, each has variance </a:t>
                </a:r>
                <a14:m>
                  <m:oMath xmlns:m="http://schemas.openxmlformats.org/officeDocument/2006/math">
                    <m:r>
                      <m:rPr>
                        <m:sty m:val="p"/>
                      </m:rPr>
                      <a:rPr lang="en-US" sz="1800" i="1">
                        <a:latin typeface="Cambria Math" panose="02040503050406030204" pitchFamily="18" charset="0"/>
                      </a:rPr>
                      <m:t>σ</m:t>
                    </m:r>
                  </m:oMath>
                </a14:m>
                <a:r>
                  <a:rPr lang="en-US" sz="1800" baseline="30000" dirty="0" smtClean="0"/>
                  <a:t>2</a:t>
                </a:r>
                <a:endParaRPr lang="en-US" sz="1800" baseline="30000" dirty="0"/>
              </a:p>
              <a:p>
                <a:r>
                  <a:rPr lang="en-US" sz="1800" dirty="0"/>
                  <a:t>An average of B of </a:t>
                </a:r>
                <a:r>
                  <a:rPr lang="en-US" sz="1800" dirty="0" err="1"/>
                  <a:t>i.i.d</a:t>
                </a:r>
                <a:r>
                  <a:rPr lang="en-US" sz="1800" dirty="0"/>
                  <a:t> random variables has variance </a:t>
                </a:r>
                <a14:m>
                  <m:oMath xmlns:m="http://schemas.openxmlformats.org/officeDocument/2006/math">
                    <m:f>
                      <m:fPr>
                        <m:ctrlPr>
                          <a:rPr lang="en-US" sz="1800" i="1">
                            <a:latin typeface="Cambria Math" charset="0"/>
                          </a:rPr>
                        </m:ctrlPr>
                      </m:fPr>
                      <m:num>
                        <m:r>
                          <a:rPr lang="en-US" sz="1800" i="1">
                            <a:latin typeface="Cambria Math" panose="02040503050406030204" pitchFamily="18" charset="0"/>
                          </a:rPr>
                          <m:t>1</m:t>
                        </m:r>
                      </m:num>
                      <m:den>
                        <m:r>
                          <a:rPr lang="en-US" sz="1800" i="1">
                            <a:latin typeface="Cambria Math" panose="02040503050406030204" pitchFamily="18" charset="0"/>
                          </a:rPr>
                          <m:t>𝐵</m:t>
                        </m:r>
                      </m:den>
                    </m:f>
                    <m:sSup>
                      <m:sSupPr>
                        <m:ctrlPr>
                          <a:rPr lang="en-US" sz="1800" i="1">
                            <a:latin typeface="Cambria Math" charset="0"/>
                          </a:rPr>
                        </m:ctrlPr>
                      </m:sSupPr>
                      <m:e>
                        <m:r>
                          <a:rPr lang="en-US" sz="1800" i="1">
                            <a:latin typeface="Cambria Math" panose="02040503050406030204" pitchFamily="18" charset="0"/>
                          </a:rPr>
                          <m:t>𝜎</m:t>
                        </m:r>
                      </m:e>
                      <m:sup>
                        <m:r>
                          <a:rPr lang="en-US" sz="1800" i="1">
                            <a:latin typeface="Cambria Math" panose="02040503050406030204" pitchFamily="18" charset="0"/>
                          </a:rPr>
                          <m:t>2</m:t>
                        </m:r>
                      </m:sup>
                    </m:sSup>
                  </m:oMath>
                </a14:m>
                <a:endParaRPr lang="en-US" sz="1800" dirty="0"/>
              </a:p>
              <a:p>
                <a:endParaRPr lang="en-US" sz="1800" dirty="0"/>
              </a:p>
              <a:p>
                <a:r>
                  <a:rPr lang="en-US" sz="1800" dirty="0"/>
                  <a:t>If the variables are not independent (but identically distributed) with positive pairwise correlation </a:t>
                </a:r>
                <a14:m>
                  <m:oMath xmlns:m="http://schemas.openxmlformats.org/officeDocument/2006/math">
                    <m:r>
                      <m:rPr>
                        <m:sty m:val="p"/>
                      </m:rPr>
                      <a:rPr lang="en-US" sz="1800" i="1">
                        <a:latin typeface="Cambria Math" panose="02040503050406030204" pitchFamily="18" charset="0"/>
                      </a:rPr>
                      <m:t>p</m:t>
                    </m:r>
                  </m:oMath>
                </a14:m>
                <a:r>
                  <a:rPr lang="en-US" sz="1800" dirty="0"/>
                  <a:t> , the variance of the average:</a:t>
                </a:r>
              </a:p>
              <a:p>
                <a:endParaRPr lang="en-US" sz="1800" dirty="0"/>
              </a:p>
              <a:p>
                <a:pPr/>
                <a14:m>
                  <m:oMathPara xmlns:m="http://schemas.openxmlformats.org/officeDocument/2006/math">
                    <m:oMathParaPr>
                      <m:jc m:val="centerGroup"/>
                    </m:oMathParaPr>
                    <m:oMath xmlns:m="http://schemas.openxmlformats.org/officeDocument/2006/math">
                      <m:r>
                        <m:rPr>
                          <m:sty m:val="p"/>
                        </m:rPr>
                        <a:rPr lang="en-US" sz="1800" i="1">
                          <a:latin typeface="Cambria Math" panose="02040503050406030204" pitchFamily="18" charset="0"/>
                        </a:rPr>
                        <m:t>p</m:t>
                      </m:r>
                      <m:r>
                        <m:rPr>
                          <m:sty m:val="p"/>
                        </m:rPr>
                        <a:rPr lang="en-US" sz="1800" b="0" i="1" smtClean="0">
                          <a:latin typeface="Cambria Math" panose="02040503050406030204" pitchFamily="18" charset="0"/>
                        </a:rPr>
                        <m:t>σ</m:t>
                      </m:r>
                      <m:r>
                        <a:rPr lang="en-US" sz="1800" b="0" i="1" smtClean="0">
                          <a:latin typeface="Cambria Math" panose="02040503050406030204" pitchFamily="18" charset="0"/>
                        </a:rPr>
                        <m:t>+</m:t>
                      </m:r>
                      <m:f>
                        <m:fPr>
                          <m:ctrlPr>
                            <a:rPr lang="en-US" sz="1800" b="0" i="1" smtClean="0">
                              <a:latin typeface="Cambria Math" charset="0"/>
                            </a:rPr>
                          </m:ctrlPr>
                        </m:fPr>
                        <m:num>
                          <m:r>
                            <a:rPr lang="en-US" sz="1800" b="0" i="1" smtClean="0">
                              <a:latin typeface="Cambria Math" panose="02040503050406030204" pitchFamily="18" charset="0"/>
                            </a:rPr>
                            <m:t>1−</m:t>
                          </m:r>
                          <m:r>
                            <a:rPr lang="en-US" sz="1800" b="0" i="1" smtClean="0">
                              <a:latin typeface="Cambria Math" panose="02040503050406030204" pitchFamily="18" charset="0"/>
                            </a:rPr>
                            <m:t>𝑝</m:t>
                          </m:r>
                        </m:num>
                        <m:den>
                          <m:r>
                            <a:rPr lang="en-US" sz="1800" b="0" i="1" smtClean="0">
                              <a:latin typeface="Cambria Math" panose="02040503050406030204" pitchFamily="18" charset="0"/>
                            </a:rPr>
                            <m:t>𝐵</m:t>
                          </m:r>
                        </m:den>
                      </m:f>
                      <m:sSup>
                        <m:sSupPr>
                          <m:ctrlPr>
                            <a:rPr lang="en-US" sz="1800" b="0" i="1" smtClean="0">
                              <a:latin typeface="Cambria Math" charset="0"/>
                            </a:rPr>
                          </m:ctrlPr>
                        </m:sSupPr>
                        <m:e>
                          <m:r>
                            <a:rPr lang="en-US" sz="1800" b="0" i="1" smtClean="0">
                              <a:latin typeface="Cambria Math" panose="02040503050406030204" pitchFamily="18" charset="0"/>
                            </a:rPr>
                            <m:t>𝜎</m:t>
                          </m:r>
                        </m:e>
                        <m:sup>
                          <m:r>
                            <a:rPr lang="en-US" sz="1800" b="0" i="1" smtClean="0">
                              <a:latin typeface="Cambria Math" panose="02040503050406030204" pitchFamily="18" charset="0"/>
                            </a:rPr>
                            <m:t>2</m:t>
                          </m:r>
                        </m:sup>
                      </m:sSup>
                    </m:oMath>
                  </m:oMathPara>
                </a14:m>
                <a:endParaRPr lang="nl-NL" sz="1800" dirty="0"/>
              </a:p>
            </p:txBody>
          </p:sp>
        </mc:Choice>
        <mc:Fallback>
          <p:sp>
            <p:nvSpPr>
              <p:cNvPr id="2" name="TextBox 1">
                <a:extLst>
                  <a:ext uri="{FF2B5EF4-FFF2-40B4-BE49-F238E27FC236}">
                    <a16:creationId xmlns:a16="http://schemas.microsoft.com/office/drawing/2014/main" xmlns="" xmlns:a14="http://schemas.microsoft.com/office/drawing/2010/main" id="{663BA0A4-1FF2-4859-8469-9FB538DFC91A}"/>
                  </a:ext>
                </a:extLst>
              </p:cNvPr>
              <p:cNvSpPr txBox="1">
                <a:spLocks noRot="1" noChangeAspect="1" noMove="1" noResize="1" noEditPoints="1" noAdjustHandles="1" noChangeArrowheads="1" noChangeShapeType="1" noTextEdit="1"/>
              </p:cNvSpPr>
              <p:nvPr/>
            </p:nvSpPr>
            <p:spPr>
              <a:xfrm>
                <a:off x="628650" y="2213159"/>
                <a:ext cx="8305625" cy="2387064"/>
              </a:xfrm>
              <a:prstGeom prst="rect">
                <a:avLst/>
              </a:prstGeom>
              <a:blipFill rotWithShape="0">
                <a:blip r:embed="rId3"/>
                <a:stretch>
                  <a:fillRect l="-587" t="-127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xmlns="" id="{11D6DE7B-8C6E-47EF-B9EF-02CABDE7FD17}"/>
              </a:ext>
            </a:extLst>
          </p:cNvPr>
          <p:cNvSpPr/>
          <p:nvPr/>
        </p:nvSpPr>
        <p:spPr>
          <a:xfrm>
            <a:off x="1783392" y="5368730"/>
            <a:ext cx="7370413" cy="307777"/>
          </a:xfrm>
          <a:prstGeom prst="rect">
            <a:avLst/>
          </a:prstGeom>
        </p:spPr>
        <p:txBody>
          <a:bodyPr wrap="square">
            <a:spAutoFit/>
          </a:bodyPr>
          <a:lstStyle/>
          <a:p>
            <a:r>
              <a:rPr lang="en-US" dirty="0">
                <a:latin typeface="+mj-lt"/>
                <a:cs typeface="Calibri" panose="020F0502020204030204" pitchFamily="34" charset="0"/>
              </a:rPr>
              <a:t>“the more </a:t>
            </a:r>
            <a:r>
              <a:rPr lang="nl-NL" dirty="0">
                <a:latin typeface="+mj-lt"/>
                <a:cs typeface="Calibri" panose="020F0502020204030204" pitchFamily="34" charset="0"/>
              </a:rPr>
              <a:t>uncorrelated, the more you bringing down the variance”.</a:t>
            </a:r>
          </a:p>
        </p:txBody>
      </p:sp>
    </p:spTree>
    <p:extLst>
      <p:ext uri="{BB962C8B-B14F-4D97-AF65-F5344CB8AC3E}">
        <p14:creationId xmlns:p14="http://schemas.microsoft.com/office/powerpoint/2010/main" val="1062215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83F9C06-6BE4-4B7E-AEB8-FCA2E6BA7887}"/>
              </a:ext>
            </a:extLst>
          </p:cNvPr>
          <p:cNvSpPr>
            <a:spLocks noGrp="1"/>
          </p:cNvSpPr>
          <p:nvPr>
            <p:ph type="sldNum" idx="12"/>
          </p:nvPr>
        </p:nvSpPr>
        <p:spPr/>
        <p:txBody>
          <a:bodyPr/>
          <a:lstStyle/>
          <a:p>
            <a:pPr lvl="0"/>
            <a:fld id="{00000000-1234-1234-1234-123412341234}" type="slidenum">
              <a:rPr lang="en-US" smtClean="0"/>
              <a:pPr lvl="0"/>
              <a:t>21</a:t>
            </a:fld>
            <a:endParaRPr lang="en-US"/>
          </a:p>
        </p:txBody>
      </p:sp>
      <p:sp>
        <p:nvSpPr>
          <p:cNvPr id="6" name="TextBox 5">
            <a:extLst>
              <a:ext uri="{FF2B5EF4-FFF2-40B4-BE49-F238E27FC236}">
                <a16:creationId xmlns:a16="http://schemas.microsoft.com/office/drawing/2014/main" xmlns="" id="{F700E9B4-4181-47F3-9766-397195A5B2DB}"/>
              </a:ext>
            </a:extLst>
          </p:cNvPr>
          <p:cNvSpPr txBox="1"/>
          <p:nvPr/>
        </p:nvSpPr>
        <p:spPr>
          <a:xfrm>
            <a:off x="1666875" y="1323975"/>
            <a:ext cx="5162550" cy="954107"/>
          </a:xfrm>
          <a:prstGeom prst="rect">
            <a:avLst/>
          </a:prstGeom>
          <a:noFill/>
        </p:spPr>
        <p:txBody>
          <a:bodyPr wrap="square" rtlCol="0">
            <a:spAutoFit/>
          </a:bodyPr>
          <a:lstStyle/>
          <a:p>
            <a:r>
              <a:rPr lang="nl-NL" dirty="0"/>
              <a:t> </a:t>
            </a:r>
          </a:p>
          <a:p>
            <a:r>
              <a:rPr lang="nl-NL" dirty="0"/>
              <a:t> </a:t>
            </a:r>
          </a:p>
          <a:p>
            <a:r>
              <a:rPr lang="nl-NL" dirty="0"/>
              <a:t> </a:t>
            </a:r>
          </a:p>
          <a:p>
            <a:r>
              <a:rPr lang="nl-NL" dirty="0"/>
              <a:t> </a:t>
            </a:r>
          </a:p>
        </p:txBody>
      </p:sp>
      <p:sp>
        <p:nvSpPr>
          <p:cNvPr id="7" name="Rectangle 6">
            <a:extLst>
              <a:ext uri="{FF2B5EF4-FFF2-40B4-BE49-F238E27FC236}">
                <a16:creationId xmlns:a16="http://schemas.microsoft.com/office/drawing/2014/main" xmlns="" id="{991389B6-C229-488D-98D3-3EC70DE6EED0}"/>
              </a:ext>
            </a:extLst>
          </p:cNvPr>
          <p:cNvSpPr/>
          <p:nvPr/>
        </p:nvSpPr>
        <p:spPr>
          <a:xfrm>
            <a:off x="942975" y="3678694"/>
            <a:ext cx="8142302" cy="2893100"/>
          </a:xfrm>
          <a:prstGeom prst="rect">
            <a:avLst/>
          </a:prstGeom>
        </p:spPr>
        <p:txBody>
          <a:bodyPr wrap="square">
            <a:spAutoFit/>
          </a:bodyPr>
          <a:lstStyle/>
          <a:p>
            <a:r>
              <a:rPr lang="nl-NL" b="1" dirty="0"/>
              <a:t>Limitation</a:t>
            </a:r>
            <a:r>
              <a:rPr lang="nl-NL" dirty="0"/>
              <a:t>: </a:t>
            </a:r>
          </a:p>
          <a:p>
            <a:r>
              <a:rPr lang="nl-NL" dirty="0"/>
              <a:t>Bias towarding variables with many splits or missing variables, does not assess uncertainty </a:t>
            </a:r>
          </a:p>
          <a:p>
            <a:endParaRPr lang="nl-NL" b="1" dirty="0"/>
          </a:p>
          <a:p>
            <a:r>
              <a:rPr lang="nl-NL" b="1" dirty="0"/>
              <a:t>Variations:</a:t>
            </a:r>
          </a:p>
          <a:p>
            <a:endParaRPr lang="nl-NL" i="1" dirty="0"/>
          </a:p>
          <a:p>
            <a:r>
              <a:rPr lang="nl-NL" i="1" dirty="0"/>
              <a:t>Recursive partition trees:</a:t>
            </a:r>
            <a:r>
              <a:rPr lang="nl-NL" dirty="0"/>
              <a:t> </a:t>
            </a:r>
          </a:p>
          <a:p>
            <a:r>
              <a:rPr lang="nl-NL" dirty="0"/>
              <a:t>Hypothesis testing of dependency between variables and resursively fitting the </a:t>
            </a:r>
            <a:r>
              <a:rPr lang="nl-NL" dirty="0" err="1"/>
              <a:t>splitting</a:t>
            </a:r>
            <a:r>
              <a:rPr lang="nl-NL" dirty="0"/>
              <a:t> </a:t>
            </a:r>
            <a:r>
              <a:rPr lang="nl-NL" dirty="0" err="1" smtClean="0"/>
              <a:t>weight</a:t>
            </a:r>
            <a:endParaRPr lang="nl-NL" dirty="0"/>
          </a:p>
          <a:p>
            <a:endParaRPr lang="nl-NL" i="1" dirty="0"/>
          </a:p>
          <a:p>
            <a:r>
              <a:rPr lang="nl-NL" i="1" dirty="0"/>
              <a:t>Baysian based sampling and variable selection:</a:t>
            </a:r>
            <a:r>
              <a:rPr lang="nl-NL" dirty="0"/>
              <a:t> </a:t>
            </a:r>
          </a:p>
          <a:p>
            <a:r>
              <a:rPr lang="nl-NL" dirty="0"/>
              <a:t>Baysian framework for 1 and 2 </a:t>
            </a:r>
          </a:p>
          <a:p>
            <a:endParaRPr lang="nl-NL" dirty="0"/>
          </a:p>
          <a:p>
            <a:r>
              <a:rPr lang="nl-NL" i="1" dirty="0"/>
              <a:t>Quantile random forest:</a:t>
            </a:r>
            <a:r>
              <a:rPr lang="nl-NL" dirty="0"/>
              <a:t> </a:t>
            </a:r>
          </a:p>
          <a:p>
            <a:r>
              <a:rPr lang="nl-NL" dirty="0"/>
              <a:t>Estimate quantiles (beyond the conditional mean)</a:t>
            </a:r>
          </a:p>
        </p:txBody>
      </p:sp>
      <p:sp>
        <p:nvSpPr>
          <p:cNvPr id="8" name="Rectangle 7">
            <a:extLst>
              <a:ext uri="{FF2B5EF4-FFF2-40B4-BE49-F238E27FC236}">
                <a16:creationId xmlns:a16="http://schemas.microsoft.com/office/drawing/2014/main" xmlns="" id="{5230BE48-2845-46B2-84BA-9C2E3761036F}"/>
              </a:ext>
            </a:extLst>
          </p:cNvPr>
          <p:cNvSpPr/>
          <p:nvPr/>
        </p:nvSpPr>
        <p:spPr>
          <a:xfrm>
            <a:off x="2962274" y="1695281"/>
            <a:ext cx="5724525" cy="1754326"/>
          </a:xfrm>
          <a:prstGeom prst="rect">
            <a:avLst/>
          </a:prstGeom>
        </p:spPr>
        <p:txBody>
          <a:bodyPr wrap="square">
            <a:spAutoFit/>
          </a:bodyPr>
          <a:lstStyle/>
          <a:p>
            <a:r>
              <a:rPr lang="nl-NL" sz="1800" dirty="0"/>
              <a:t>For each tree:</a:t>
            </a:r>
          </a:p>
          <a:p>
            <a:endParaRPr lang="nl-NL" sz="1800" dirty="0"/>
          </a:p>
          <a:p>
            <a:pPr marL="342900" indent="-342900">
              <a:buFont typeface="+mj-lt"/>
              <a:buAutoNum type="arabicPeriod"/>
            </a:pPr>
            <a:r>
              <a:rPr lang="nl-NL" sz="1800" dirty="0"/>
              <a:t> Bootstraping sample D* from the  training data D</a:t>
            </a:r>
          </a:p>
          <a:p>
            <a:pPr marL="342900" indent="-342900">
              <a:buFont typeface="+mj-lt"/>
              <a:buAutoNum type="arabicPeriod"/>
            </a:pPr>
            <a:endParaRPr lang="nl-NL" sz="1800" dirty="0"/>
          </a:p>
          <a:p>
            <a:pPr marL="342900" indent="-342900">
              <a:buFont typeface="+mj-lt"/>
              <a:buAutoNum type="arabicPeriod"/>
            </a:pPr>
            <a:r>
              <a:rPr lang="nl-NL" sz="1800" dirty="0"/>
              <a:t>Draw </a:t>
            </a:r>
            <a:r>
              <a:rPr lang="nl-NL" sz="1800" b="1" dirty="0"/>
              <a:t>m*</a:t>
            </a:r>
            <a:r>
              <a:rPr lang="nl-NL" sz="1800" dirty="0"/>
              <a:t> variables randomly from all variables m, pick the best split-point (variable),  split the node.</a:t>
            </a:r>
          </a:p>
        </p:txBody>
      </p:sp>
      <p:pic>
        <p:nvPicPr>
          <p:cNvPr id="9" name="Picture 4" descr="Afbeeldingsresultaat voor random forest tuning parameters">
            <a:extLst>
              <a:ext uri="{FF2B5EF4-FFF2-40B4-BE49-F238E27FC236}">
                <a16:creationId xmlns:a16="http://schemas.microsoft.com/office/drawing/2014/main" xmlns="" id="{C2711AA3-5A1B-4FA1-BBB7-657115F89A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753" r="-1159" b="39747"/>
          <a:stretch/>
        </p:blipFill>
        <p:spPr bwMode="auto">
          <a:xfrm>
            <a:off x="745722" y="1368444"/>
            <a:ext cx="1609726" cy="1819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xmlns="" id="{D8D4D1EC-C71F-43C6-BA7B-12DE98C2C2C5}"/>
              </a:ext>
            </a:extLst>
          </p:cNvPr>
          <p:cNvSpPr txBox="1"/>
          <p:nvPr/>
        </p:nvSpPr>
        <p:spPr>
          <a:xfrm>
            <a:off x="3295650" y="585440"/>
            <a:ext cx="7286625" cy="461665"/>
          </a:xfrm>
          <a:prstGeom prst="rect">
            <a:avLst/>
          </a:prstGeom>
          <a:noFill/>
        </p:spPr>
        <p:txBody>
          <a:bodyPr wrap="square" rtlCol="0">
            <a:spAutoFit/>
          </a:bodyPr>
          <a:lstStyle/>
          <a:p>
            <a:r>
              <a:rPr lang="en-US" sz="2400" dirty="0"/>
              <a:t>More details</a:t>
            </a:r>
            <a:endParaRPr lang="nl-NL" sz="2400" dirty="0"/>
          </a:p>
        </p:txBody>
      </p:sp>
    </p:spTree>
    <p:extLst>
      <p:ext uri="{BB962C8B-B14F-4D97-AF65-F5344CB8AC3E}">
        <p14:creationId xmlns:p14="http://schemas.microsoft.com/office/powerpoint/2010/main" val="4803285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16B42027-65EF-4B9B-8BF3-E9A9929ED24F}"/>
              </a:ext>
            </a:extLst>
          </p:cNvPr>
          <p:cNvSpPr>
            <a:spLocks noGrp="1"/>
          </p:cNvSpPr>
          <p:nvPr>
            <p:ph type="sldNum" idx="12"/>
          </p:nvPr>
        </p:nvSpPr>
        <p:spPr>
          <a:xfrm>
            <a:off x="8886825" y="6492875"/>
            <a:ext cx="2133599" cy="365125"/>
          </a:xfrm>
        </p:spPr>
        <p:txBody>
          <a:bodyPr/>
          <a:lstStyle/>
          <a:p>
            <a:pPr marL="0" marR="0" lvl="0" indent="0" rtl="0">
              <a:lnSpc>
                <a:spcPct val="100000"/>
              </a:lnSpc>
              <a:spcBef>
                <a:spcPts val="0"/>
              </a:spcBef>
              <a:spcAft>
                <a:spcPts val="0"/>
              </a:spcAft>
              <a:buNone/>
            </a:pPr>
            <a:fld id="{00000000-1234-1234-1234-123412341234}" type="slidenum">
              <a:rPr lang="en-US" smtClean="0"/>
              <a:t>22</a:t>
            </a:fld>
            <a:endParaRPr lang="en-US" dirty="0"/>
          </a:p>
        </p:txBody>
      </p:sp>
      <p:sp>
        <p:nvSpPr>
          <p:cNvPr id="5" name="Rectangle 4">
            <a:extLst>
              <a:ext uri="{FF2B5EF4-FFF2-40B4-BE49-F238E27FC236}">
                <a16:creationId xmlns:a16="http://schemas.microsoft.com/office/drawing/2014/main" xmlns="" id="{13D05A61-19CB-49E2-9444-B8672B63880B}"/>
              </a:ext>
            </a:extLst>
          </p:cNvPr>
          <p:cNvSpPr/>
          <p:nvPr/>
        </p:nvSpPr>
        <p:spPr>
          <a:xfrm>
            <a:off x="438150" y="749201"/>
            <a:ext cx="8267700" cy="2123658"/>
          </a:xfrm>
          <a:prstGeom prst="rect">
            <a:avLst/>
          </a:prstGeom>
        </p:spPr>
        <p:txBody>
          <a:bodyPr wrap="square">
            <a:spAutoFit/>
          </a:bodyPr>
          <a:lstStyle/>
          <a:p>
            <a:pPr algn="ctr">
              <a:buClr>
                <a:schemeClr val="dk1"/>
              </a:buClr>
            </a:pPr>
            <a:r>
              <a:rPr lang="nl-NL" sz="2400" dirty="0"/>
              <a:t>Stochastic gradient Boosting (regression) </a:t>
            </a:r>
          </a:p>
          <a:p>
            <a:r>
              <a:rPr lang="en-US" sz="1800" dirty="0">
                <a:solidFill>
                  <a:srgbClr val="333333"/>
                </a:solidFill>
              </a:rPr>
              <a:t>                            -- Reweight based on the previous trees, stage-wise fitting </a:t>
            </a:r>
            <a:endParaRPr lang="nl-NL" sz="1800" dirty="0"/>
          </a:p>
          <a:p>
            <a:endParaRPr lang="en-US" sz="1800" dirty="0">
              <a:solidFill>
                <a:srgbClr val="333333"/>
              </a:solidFill>
            </a:endParaRPr>
          </a:p>
          <a:p>
            <a:r>
              <a:rPr lang="en-US" sz="1800" dirty="0">
                <a:solidFill>
                  <a:srgbClr val="333333"/>
                </a:solidFill>
              </a:rPr>
              <a:t>Each successive tree is built for the prediction residuals of the preceding tree in an adaptive way to reduce bias.</a:t>
            </a:r>
          </a:p>
          <a:p>
            <a:endParaRPr lang="nl-NL" sz="1800" i="1" dirty="0">
              <a:cs typeface="Calibri" panose="020F0502020204030204" pitchFamily="34" charset="0"/>
            </a:endParaRPr>
          </a:p>
          <a:p>
            <a:r>
              <a:rPr lang="en-US" sz="1800" dirty="0">
                <a:cs typeface="Calibri" panose="020F0502020204030204" pitchFamily="34" charset="0"/>
              </a:rPr>
              <a:t>. </a:t>
            </a:r>
            <a:endParaRPr lang="nl-NL" sz="1800" dirty="0">
              <a:cs typeface="Calibri" panose="020F0502020204030204" pitchFamily="34" charset="0"/>
            </a:endParaRPr>
          </a:p>
        </p:txBody>
      </p:sp>
      <p:sp>
        <p:nvSpPr>
          <p:cNvPr id="9" name="TextBox 8">
            <a:extLst>
              <a:ext uri="{FF2B5EF4-FFF2-40B4-BE49-F238E27FC236}">
                <a16:creationId xmlns:a16="http://schemas.microsoft.com/office/drawing/2014/main" xmlns="" id="{A0334A0C-E20B-49E7-8FDE-E94B08DCF05E}"/>
              </a:ext>
            </a:extLst>
          </p:cNvPr>
          <p:cNvSpPr txBox="1"/>
          <p:nvPr/>
        </p:nvSpPr>
        <p:spPr>
          <a:xfrm>
            <a:off x="950927" y="2523729"/>
            <a:ext cx="7877175" cy="2246769"/>
          </a:xfrm>
          <a:prstGeom prst="rect">
            <a:avLst/>
          </a:prstGeom>
          <a:noFill/>
          <a:ln>
            <a:solidFill>
              <a:srgbClr val="00B050"/>
            </a:solidFill>
          </a:ln>
        </p:spPr>
        <p:txBody>
          <a:bodyPr wrap="square" rtlCol="0">
            <a:spAutoFit/>
          </a:bodyPr>
          <a:lstStyle/>
          <a:p>
            <a:r>
              <a:rPr lang="nl-NL" sz="2000" i="1" dirty="0">
                <a:latin typeface="Courier New" panose="02070309020205020404" pitchFamily="49" charset="0"/>
                <a:cs typeface="Courier New" panose="02070309020205020404" pitchFamily="49" charset="0"/>
              </a:rPr>
              <a:t>initial:</a:t>
            </a:r>
            <a:r>
              <a:rPr lang="nl-NL" sz="2000" dirty="0">
                <a:latin typeface="Courier New" panose="02070309020205020404" pitchFamily="49" charset="0"/>
                <a:cs typeface="Courier New" panose="02070309020205020404" pitchFamily="49" charset="0"/>
              </a:rPr>
              <a:t> </a:t>
            </a:r>
          </a:p>
          <a:p>
            <a:r>
              <a:rPr lang="nl-NL" sz="2000" dirty="0">
                <a:latin typeface="Courier New" panose="02070309020205020404" pitchFamily="49" charset="0"/>
                <a:cs typeface="Courier New" panose="02070309020205020404" pitchFamily="49" charset="0"/>
              </a:rPr>
              <a:t>r</a:t>
            </a:r>
            <a:r>
              <a:rPr lang="zh-CN" altLang="nl-NL" sz="2000" dirty="0">
                <a:latin typeface="Courier New" panose="02070309020205020404" pitchFamily="49" charset="0"/>
                <a:cs typeface="Courier New" panose="02070309020205020404" pitchFamily="49" charset="0"/>
              </a:rPr>
              <a:t> </a:t>
            </a:r>
            <a:r>
              <a:rPr lang="nl-NL" altLang="zh-CN" sz="2000" dirty="0">
                <a:latin typeface="Courier New" panose="02070309020205020404" pitchFamily="49" charset="0"/>
                <a:cs typeface="Courier New" panose="02070309020205020404" pitchFamily="49" charset="0"/>
              </a:rPr>
              <a:t>= y</a:t>
            </a:r>
            <a:endParaRPr lang="nl-NL" sz="2000" dirty="0">
              <a:latin typeface="Courier New" panose="02070309020205020404" pitchFamily="49" charset="0"/>
              <a:cs typeface="Courier New" panose="02070309020205020404" pitchFamily="49" charset="0"/>
            </a:endParaRPr>
          </a:p>
          <a:p>
            <a:r>
              <a:rPr lang="nl-NL" sz="2000" dirty="0">
                <a:latin typeface="Courier New" panose="02070309020205020404" pitchFamily="49" charset="0"/>
                <a:cs typeface="Courier New" panose="02070309020205020404" pitchFamily="49" charset="0"/>
              </a:rPr>
              <a:t>fit a regression tree to r: g(x)</a:t>
            </a:r>
          </a:p>
          <a:p>
            <a:endParaRPr lang="nl-NL" sz="2000" dirty="0">
              <a:latin typeface="Courier New" panose="02070309020205020404" pitchFamily="49" charset="0"/>
              <a:cs typeface="Courier New" panose="02070309020205020404" pitchFamily="49" charset="0"/>
            </a:endParaRPr>
          </a:p>
          <a:p>
            <a:r>
              <a:rPr lang="nl-NL" sz="2000" i="1" dirty="0">
                <a:latin typeface="Courier New" panose="02070309020205020404" pitchFamily="49" charset="0"/>
                <a:cs typeface="Courier New" panose="02070309020205020404" pitchFamily="49" charset="0"/>
              </a:rPr>
              <a:t>for each tree: </a:t>
            </a:r>
          </a:p>
          <a:p>
            <a:r>
              <a:rPr lang="nl-NL" sz="2000" dirty="0">
                <a:latin typeface="Courier New" panose="02070309020205020404" pitchFamily="49" charset="0"/>
                <a:cs typeface="Courier New" panose="02070309020205020404" pitchFamily="49" charset="0"/>
              </a:rPr>
              <a:t>f(x) </a:t>
            </a:r>
            <a:r>
              <a:rPr lang="nl-NL" altLang="zh-CN" sz="2000" dirty="0">
                <a:latin typeface="Courier New" panose="02070309020205020404" pitchFamily="49" charset="0"/>
                <a:cs typeface="Courier New" panose="02070309020205020404" pitchFamily="49" charset="0"/>
              </a:rPr>
              <a:t>= e</a:t>
            </a:r>
            <a:r>
              <a:rPr lang="zh-CN" altLang="nl-NL" sz="2000" dirty="0">
                <a:latin typeface="Courier New" panose="02070309020205020404" pitchFamily="49" charset="0"/>
                <a:cs typeface="Courier New" panose="02070309020205020404" pitchFamily="49" charset="0"/>
              </a:rPr>
              <a:t>*</a:t>
            </a:r>
            <a:r>
              <a:rPr lang="nl-NL" altLang="zh-CN" sz="2000" dirty="0">
                <a:latin typeface="Courier New" panose="02070309020205020404" pitchFamily="49" charset="0"/>
                <a:cs typeface="Courier New" panose="02070309020205020404" pitchFamily="49" charset="0"/>
              </a:rPr>
              <a:t>g(x) </a:t>
            </a:r>
          </a:p>
          <a:p>
            <a:r>
              <a:rPr lang="nl-NL" sz="2000" dirty="0">
                <a:latin typeface="Courier New" panose="02070309020205020404" pitchFamily="49" charset="0"/>
                <a:cs typeface="Courier New" panose="02070309020205020404" pitchFamily="49" charset="0"/>
              </a:rPr>
              <a:t>r = r – f(x)</a:t>
            </a:r>
          </a:p>
        </p:txBody>
      </p:sp>
      <p:sp>
        <p:nvSpPr>
          <p:cNvPr id="11" name="Rectangle 10">
            <a:extLst>
              <a:ext uri="{FF2B5EF4-FFF2-40B4-BE49-F238E27FC236}">
                <a16:creationId xmlns:a16="http://schemas.microsoft.com/office/drawing/2014/main" xmlns="" id="{B9BABC35-E1F2-499B-AEBF-E176C1AB2ED6}"/>
              </a:ext>
            </a:extLst>
          </p:cNvPr>
          <p:cNvSpPr/>
          <p:nvPr/>
        </p:nvSpPr>
        <p:spPr>
          <a:xfrm>
            <a:off x="6447322" y="5058340"/>
            <a:ext cx="2380780" cy="307777"/>
          </a:xfrm>
          <a:prstGeom prst="rect">
            <a:avLst/>
          </a:prstGeom>
        </p:spPr>
        <p:txBody>
          <a:bodyPr wrap="none">
            <a:spAutoFit/>
          </a:bodyPr>
          <a:lstStyle/>
          <a:p>
            <a:r>
              <a:rPr lang="nl-NL" altLang="zh-CN" dirty="0"/>
              <a:t>(r: residual; e: learning rate)</a:t>
            </a:r>
          </a:p>
        </p:txBody>
      </p:sp>
      <p:sp>
        <p:nvSpPr>
          <p:cNvPr id="2" name="Rectangle 1">
            <a:extLst>
              <a:ext uri="{FF2B5EF4-FFF2-40B4-BE49-F238E27FC236}">
                <a16:creationId xmlns:a16="http://schemas.microsoft.com/office/drawing/2014/main" xmlns="" id="{67FFA79C-5350-40A2-AA00-DD756F4F0AC7}"/>
              </a:ext>
            </a:extLst>
          </p:cNvPr>
          <p:cNvSpPr/>
          <p:nvPr/>
        </p:nvSpPr>
        <p:spPr>
          <a:xfrm>
            <a:off x="438150" y="5058340"/>
            <a:ext cx="7982125" cy="1815882"/>
          </a:xfrm>
          <a:prstGeom prst="rect">
            <a:avLst/>
          </a:prstGeom>
        </p:spPr>
        <p:txBody>
          <a:bodyPr wrap="square">
            <a:spAutoFit/>
          </a:bodyPr>
          <a:lstStyle/>
          <a:p>
            <a:r>
              <a:rPr lang="en-US" sz="1600" dirty="0">
                <a:solidFill>
                  <a:srgbClr val="333333"/>
                </a:solidFill>
                <a:latin typeface="+mj-lt"/>
              </a:rPr>
              <a:t>(Stochastic) Gradient Boosting</a:t>
            </a:r>
          </a:p>
          <a:p>
            <a:endParaRPr lang="en-US" sz="1600" dirty="0">
              <a:solidFill>
                <a:srgbClr val="333333"/>
              </a:solidFill>
              <a:latin typeface="+mj-lt"/>
            </a:endParaRPr>
          </a:p>
          <a:p>
            <a:r>
              <a:rPr lang="en-US" sz="1600" dirty="0">
                <a:solidFill>
                  <a:srgbClr val="333333"/>
                </a:solidFill>
                <a:latin typeface="+mj-lt"/>
              </a:rPr>
              <a:t>approach the gradient of the loss function (e.g. binomial, logistic, poison) by trees.</a:t>
            </a:r>
          </a:p>
          <a:p>
            <a:endParaRPr lang="en-US" sz="1600" dirty="0">
              <a:solidFill>
                <a:srgbClr val="333333"/>
              </a:solidFill>
              <a:latin typeface="+mj-lt"/>
            </a:endParaRPr>
          </a:p>
          <a:p>
            <a:r>
              <a:rPr lang="en-US" sz="1600" dirty="0">
                <a:solidFill>
                  <a:srgbClr val="333333"/>
                </a:solidFill>
                <a:latin typeface="+mj-lt"/>
              </a:rPr>
              <a:t>Each consecutive tree is built for the prediction residuals (from all preceding trees) of an independently drawn random sample</a:t>
            </a:r>
          </a:p>
          <a:p>
            <a:endParaRPr lang="en-US" sz="1600" dirty="0">
              <a:solidFill>
                <a:srgbClr val="333333"/>
              </a:solidFill>
              <a:latin typeface="+mj-lt"/>
            </a:endParaRPr>
          </a:p>
        </p:txBody>
      </p:sp>
    </p:spTree>
    <p:extLst>
      <p:ext uri="{BB962C8B-B14F-4D97-AF65-F5344CB8AC3E}">
        <p14:creationId xmlns:p14="http://schemas.microsoft.com/office/powerpoint/2010/main" val="195308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F316F94-5B90-4CF0-B680-5547FE9DA8D2}"/>
              </a:ext>
            </a:extLst>
          </p:cNvPr>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23</a:t>
            </a:fld>
            <a:endParaRPr lang="en-US"/>
          </a:p>
        </p:txBody>
      </p:sp>
      <p:sp>
        <p:nvSpPr>
          <p:cNvPr id="5" name="Rectangle 4">
            <a:extLst>
              <a:ext uri="{FF2B5EF4-FFF2-40B4-BE49-F238E27FC236}">
                <a16:creationId xmlns:a16="http://schemas.microsoft.com/office/drawing/2014/main" xmlns="" id="{547FF650-0E6C-4D98-B0CB-6BDA09F5C379}"/>
              </a:ext>
            </a:extLst>
          </p:cNvPr>
          <p:cNvSpPr/>
          <p:nvPr/>
        </p:nvSpPr>
        <p:spPr>
          <a:xfrm>
            <a:off x="1033462" y="5206999"/>
            <a:ext cx="7858125" cy="954107"/>
          </a:xfrm>
          <a:prstGeom prst="rect">
            <a:avLst/>
          </a:prstGeom>
        </p:spPr>
        <p:txBody>
          <a:bodyPr wrap="square">
            <a:spAutoFit/>
          </a:bodyPr>
          <a:lstStyle/>
          <a:p>
            <a:r>
              <a:rPr lang="nl-NL" b="1" i="1" dirty="0">
                <a:cs typeface="Calibri" panose="020F0502020204030204" pitchFamily="34" charset="0"/>
              </a:rPr>
              <a:t>Stochastic Gradient Boosting</a:t>
            </a:r>
          </a:p>
          <a:p>
            <a:endParaRPr lang="en-US" dirty="0">
              <a:cs typeface="Calibri" panose="020F0502020204030204" pitchFamily="34" charset="0"/>
            </a:endParaRPr>
          </a:p>
          <a:p>
            <a:r>
              <a:rPr lang="en-US" dirty="0">
                <a:cs typeface="Calibri" panose="020F0502020204030204" pitchFamily="34" charset="0"/>
              </a:rPr>
              <a:t>Each consecutive tree is built for the prediction residuals (from all preceding trees) of an independently drawn random sample</a:t>
            </a:r>
            <a:endParaRPr lang="nl-NL" dirty="0"/>
          </a:p>
        </p:txBody>
      </p:sp>
      <p:pic>
        <p:nvPicPr>
          <p:cNvPr id="9218" name="Picture 2" descr="https://cdn-images-1.medium.com/max/800/0*uIa_Dz3czXO5iWyI.">
            <a:extLst>
              <a:ext uri="{FF2B5EF4-FFF2-40B4-BE49-F238E27FC236}">
                <a16:creationId xmlns:a16="http://schemas.microsoft.com/office/drawing/2014/main" xmlns="" id="{46800A2B-E771-4E41-9945-0B70705675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225" y="1173947"/>
            <a:ext cx="4371975" cy="39433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F98D56CC-790E-4290-9BEB-6EEE49783B54}"/>
              </a:ext>
            </a:extLst>
          </p:cNvPr>
          <p:cNvSpPr txBox="1"/>
          <p:nvPr/>
        </p:nvSpPr>
        <p:spPr>
          <a:xfrm>
            <a:off x="3552825" y="536516"/>
            <a:ext cx="5219700" cy="400110"/>
          </a:xfrm>
          <a:prstGeom prst="rect">
            <a:avLst/>
          </a:prstGeom>
          <a:noFill/>
        </p:spPr>
        <p:txBody>
          <a:bodyPr wrap="square" rtlCol="0">
            <a:spAutoFit/>
          </a:bodyPr>
          <a:lstStyle/>
          <a:p>
            <a:r>
              <a:rPr lang="nl-NL" altLang="zh-CN" sz="2000" dirty="0"/>
              <a:t>Learning Rate</a:t>
            </a:r>
            <a:endParaRPr lang="nl-NL" sz="2000" dirty="0"/>
          </a:p>
        </p:txBody>
      </p:sp>
    </p:spTree>
    <p:extLst>
      <p:ext uri="{BB962C8B-B14F-4D97-AF65-F5344CB8AC3E}">
        <p14:creationId xmlns:p14="http://schemas.microsoft.com/office/powerpoint/2010/main" val="3912942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C20F373D-1A62-4C62-92FB-CEA2354932A2}"/>
              </a:ext>
            </a:extLst>
          </p:cNvPr>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24</a:t>
            </a:fld>
            <a:endParaRPr lang="en-US"/>
          </a:p>
        </p:txBody>
      </p:sp>
      <p:sp>
        <p:nvSpPr>
          <p:cNvPr id="5" name="Rectangle 4">
            <a:extLst>
              <a:ext uri="{FF2B5EF4-FFF2-40B4-BE49-F238E27FC236}">
                <a16:creationId xmlns:a16="http://schemas.microsoft.com/office/drawing/2014/main" xmlns="" id="{697512BD-613F-4604-BFA9-7016D75997A1}"/>
              </a:ext>
            </a:extLst>
          </p:cNvPr>
          <p:cNvSpPr/>
          <p:nvPr/>
        </p:nvSpPr>
        <p:spPr>
          <a:xfrm>
            <a:off x="2875810" y="858192"/>
            <a:ext cx="3677609" cy="830997"/>
          </a:xfrm>
          <a:prstGeom prst="rect">
            <a:avLst/>
          </a:prstGeom>
        </p:spPr>
        <p:txBody>
          <a:bodyPr wrap="none">
            <a:spAutoFit/>
          </a:bodyPr>
          <a:lstStyle/>
          <a:p>
            <a:pPr algn="ctr">
              <a:buClr>
                <a:schemeClr val="dk1"/>
              </a:buClr>
            </a:pPr>
            <a:r>
              <a:rPr lang="nl-NL" sz="2400" dirty="0"/>
              <a:t>XGboost </a:t>
            </a:r>
          </a:p>
          <a:p>
            <a:pPr algn="ctr">
              <a:buClr>
                <a:schemeClr val="dk1"/>
              </a:buClr>
            </a:pPr>
            <a:r>
              <a:rPr lang="nl-NL" sz="2400" dirty="0"/>
              <a:t>Exteme gradient boosting</a:t>
            </a:r>
          </a:p>
        </p:txBody>
      </p:sp>
      <p:sp>
        <p:nvSpPr>
          <p:cNvPr id="6" name="Rectangle 1">
            <a:extLst>
              <a:ext uri="{FF2B5EF4-FFF2-40B4-BE49-F238E27FC236}">
                <a16:creationId xmlns:a16="http://schemas.microsoft.com/office/drawing/2014/main" xmlns="" id="{51CB1EF6-B56C-48DC-A3C1-4C20505E02F6}"/>
              </a:ext>
            </a:extLst>
          </p:cNvPr>
          <p:cNvSpPr>
            <a:spLocks noChangeArrowheads="1"/>
          </p:cNvSpPr>
          <p:nvPr/>
        </p:nvSpPr>
        <p:spPr bwMode="auto">
          <a:xfrm>
            <a:off x="0" y="-405199"/>
            <a:ext cx="65" cy="810398"/>
          </a:xfrm>
          <a:prstGeom prst="rect">
            <a:avLst/>
          </a:prstGeom>
          <a:solidFill>
            <a:srgbClr val="C1E6C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nl-NL" altLang="nl-NL" sz="1800" b="0" i="0" u="none" strike="noStrike" cap="none" normalizeH="0" baseline="0" dirty="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xmlns="" id="{0E55D601-ED09-4C81-AAA8-79BD0F4BFA9E}"/>
              </a:ext>
            </a:extLst>
          </p:cNvPr>
          <p:cNvSpPr/>
          <p:nvPr/>
        </p:nvSpPr>
        <p:spPr>
          <a:xfrm>
            <a:off x="1048374" y="4421797"/>
            <a:ext cx="7722314" cy="1200329"/>
          </a:xfrm>
          <a:prstGeom prst="rect">
            <a:avLst/>
          </a:prstGeom>
        </p:spPr>
        <p:txBody>
          <a:bodyPr wrap="square">
            <a:spAutoFit/>
          </a:bodyPr>
          <a:lstStyle/>
          <a:p>
            <a:pPr lvl="0" eaLnBrk="0" fontAlgn="base" hangingPunct="0">
              <a:spcBef>
                <a:spcPct val="0"/>
              </a:spcBef>
              <a:spcAft>
                <a:spcPct val="0"/>
              </a:spcAft>
            </a:pPr>
            <a:r>
              <a:rPr lang="nl-NL" altLang="nl-NL" sz="1800" dirty="0">
                <a:solidFill>
                  <a:srgbClr val="333333"/>
                </a:solidFill>
                <a:latin typeface="Arial" panose="020B0604020202020204" pitchFamily="34" charset="0"/>
                <a:ea typeface="inherit"/>
              </a:rPr>
              <a:t>Features</a:t>
            </a:r>
          </a:p>
          <a:p>
            <a:pPr marL="285750" lvl="0" indent="-285750" eaLnBrk="0" fontAlgn="base" hangingPunct="0">
              <a:spcBef>
                <a:spcPct val="0"/>
              </a:spcBef>
              <a:spcAft>
                <a:spcPct val="0"/>
              </a:spcAft>
              <a:buFont typeface="Courier New" panose="02070309020205020404" pitchFamily="49" charset="0"/>
              <a:buChar char="o"/>
            </a:pPr>
            <a:r>
              <a:rPr lang="nl-NL" altLang="nl-NL" sz="1800" dirty="0">
                <a:solidFill>
                  <a:srgbClr val="333333"/>
                </a:solidFill>
                <a:latin typeface="Arial" panose="020B0604020202020204" pitchFamily="34" charset="0"/>
                <a:ea typeface="inherit"/>
              </a:rPr>
              <a:t>Parallel computation</a:t>
            </a:r>
          </a:p>
          <a:p>
            <a:pPr marL="285750" lvl="0" indent="-285750" eaLnBrk="0" fontAlgn="base" hangingPunct="0">
              <a:spcBef>
                <a:spcPct val="0"/>
              </a:spcBef>
              <a:spcAft>
                <a:spcPct val="0"/>
              </a:spcAft>
              <a:buFont typeface="Courier New" panose="02070309020205020404" pitchFamily="49" charset="0"/>
              <a:buChar char="o"/>
            </a:pPr>
            <a:r>
              <a:rPr lang="nl-NL" altLang="nl-NL" sz="1800" dirty="0">
                <a:solidFill>
                  <a:srgbClr val="333333"/>
                </a:solidFill>
                <a:latin typeface="Arial" panose="020B0604020202020204" pitchFamily="34" charset="0"/>
                <a:ea typeface="Open Sans"/>
              </a:rPr>
              <a:t>Support dense and sparse matrix</a:t>
            </a:r>
          </a:p>
          <a:p>
            <a:pPr marL="285750" lvl="0" indent="-285750" eaLnBrk="0" fontAlgn="base" hangingPunct="0">
              <a:spcBef>
                <a:spcPct val="0"/>
              </a:spcBef>
              <a:spcAft>
                <a:spcPct val="0"/>
              </a:spcAft>
              <a:buFont typeface="Courier New" panose="02070309020205020404" pitchFamily="49" charset="0"/>
              <a:buChar char="o"/>
            </a:pPr>
            <a:r>
              <a:rPr lang="nl-NL" altLang="nl-NL" sz="1800" dirty="0">
                <a:solidFill>
                  <a:srgbClr val="333333"/>
                </a:solidFill>
                <a:latin typeface="Arial" panose="020B0604020202020204" pitchFamily="34" charset="0"/>
                <a:ea typeface="Open Sans"/>
              </a:rPr>
              <a:t>Can costomize objective fucntions</a:t>
            </a:r>
          </a:p>
        </p:txBody>
      </p:sp>
      <p:sp>
        <p:nvSpPr>
          <p:cNvPr id="8" name="Rectangle 7">
            <a:extLst>
              <a:ext uri="{FF2B5EF4-FFF2-40B4-BE49-F238E27FC236}">
                <a16:creationId xmlns:a16="http://schemas.microsoft.com/office/drawing/2014/main" xmlns="" id="{72DBC5E8-D7BD-4A82-8F37-D0BAF95E70AF}"/>
              </a:ext>
            </a:extLst>
          </p:cNvPr>
          <p:cNvSpPr/>
          <p:nvPr/>
        </p:nvSpPr>
        <p:spPr>
          <a:xfrm>
            <a:off x="3183623" y="3003196"/>
            <a:ext cx="4572000" cy="646331"/>
          </a:xfrm>
          <a:prstGeom prst="rect">
            <a:avLst/>
          </a:prstGeom>
        </p:spPr>
        <p:txBody>
          <a:bodyPr>
            <a:spAutoFit/>
          </a:bodyPr>
          <a:lstStyle/>
          <a:p>
            <a:r>
              <a:rPr lang="el-GR" sz="1800" dirty="0">
                <a:solidFill>
                  <a:schemeClr val="tx1"/>
                </a:solidFill>
                <a:latin typeface="+mn-lt"/>
              </a:rPr>
              <a:t>obj(θ)</a:t>
            </a:r>
            <a:r>
              <a:rPr lang="en-US" sz="1800" dirty="0">
                <a:solidFill>
                  <a:schemeClr val="tx1"/>
                </a:solidFill>
                <a:latin typeface="+mn-lt"/>
              </a:rPr>
              <a:t> </a:t>
            </a:r>
            <a:r>
              <a:rPr lang="el-GR" sz="1800" dirty="0">
                <a:solidFill>
                  <a:schemeClr val="tx1"/>
                </a:solidFill>
                <a:latin typeface="+mn-lt"/>
              </a:rPr>
              <a:t>=</a:t>
            </a:r>
            <a:r>
              <a:rPr lang="en-US" sz="1800" dirty="0">
                <a:solidFill>
                  <a:schemeClr val="tx1"/>
                </a:solidFill>
                <a:latin typeface="+mn-lt"/>
              </a:rPr>
              <a:t> </a:t>
            </a:r>
            <a:r>
              <a:rPr lang="el-GR" sz="1800" dirty="0">
                <a:solidFill>
                  <a:schemeClr val="tx1"/>
                </a:solidFill>
                <a:latin typeface="+mn-lt"/>
              </a:rPr>
              <a:t>L(θ)</a:t>
            </a:r>
            <a:r>
              <a:rPr lang="en-US" sz="1800" dirty="0">
                <a:solidFill>
                  <a:schemeClr val="tx1"/>
                </a:solidFill>
                <a:latin typeface="+mn-lt"/>
              </a:rPr>
              <a:t> </a:t>
            </a:r>
            <a:r>
              <a:rPr lang="el-GR" sz="1800" dirty="0">
                <a:solidFill>
                  <a:schemeClr val="tx1"/>
                </a:solidFill>
                <a:latin typeface="+mn-lt"/>
              </a:rPr>
              <a:t>+</a:t>
            </a:r>
            <a:r>
              <a:rPr lang="en-US" sz="1800" dirty="0">
                <a:solidFill>
                  <a:schemeClr val="tx1"/>
                </a:solidFill>
                <a:latin typeface="+mn-lt"/>
              </a:rPr>
              <a:t> </a:t>
            </a:r>
            <a:r>
              <a:rPr lang="el-GR" sz="1800" dirty="0">
                <a:solidFill>
                  <a:srgbClr val="009999"/>
                </a:solidFill>
                <a:latin typeface="+mn-lt"/>
              </a:rPr>
              <a:t>Ω(θ)</a:t>
            </a:r>
            <a:r>
              <a:rPr lang="el-GR" sz="1800" dirty="0">
                <a:latin typeface="+mn-lt"/>
              </a:rPr>
              <a:t/>
            </a:r>
            <a:br>
              <a:rPr lang="el-GR" sz="1800" dirty="0">
                <a:latin typeface="+mn-lt"/>
              </a:rPr>
            </a:br>
            <a:endParaRPr lang="nl-NL" sz="1800" dirty="0">
              <a:latin typeface="+mn-lt"/>
            </a:endParaRPr>
          </a:p>
        </p:txBody>
      </p:sp>
      <p:sp>
        <p:nvSpPr>
          <p:cNvPr id="10" name="Rectangle 9">
            <a:extLst>
              <a:ext uri="{FF2B5EF4-FFF2-40B4-BE49-F238E27FC236}">
                <a16:creationId xmlns:a16="http://schemas.microsoft.com/office/drawing/2014/main" xmlns="" id="{CCE011B2-F0B1-4700-A04B-B6E7CB9FAA47}"/>
              </a:ext>
            </a:extLst>
          </p:cNvPr>
          <p:cNvSpPr/>
          <p:nvPr/>
        </p:nvSpPr>
        <p:spPr>
          <a:xfrm>
            <a:off x="1048374" y="1945807"/>
            <a:ext cx="7722314" cy="646331"/>
          </a:xfrm>
          <a:prstGeom prst="rect">
            <a:avLst/>
          </a:prstGeom>
        </p:spPr>
        <p:txBody>
          <a:bodyPr wrap="square">
            <a:spAutoFit/>
          </a:bodyPr>
          <a:lstStyle/>
          <a:p>
            <a:pPr lvl="0" eaLnBrk="0" fontAlgn="base" hangingPunct="0">
              <a:spcBef>
                <a:spcPct val="0"/>
              </a:spcBef>
              <a:spcAft>
                <a:spcPct val="0"/>
              </a:spcAft>
            </a:pPr>
            <a:r>
              <a:rPr lang="nl-NL" altLang="nl-NL" sz="1800" dirty="0">
                <a:solidFill>
                  <a:srgbClr val="333333"/>
                </a:solidFill>
                <a:latin typeface="Arial" panose="020B0604020202020204" pitchFamily="34" charset="0"/>
                <a:ea typeface="inherit"/>
              </a:rPr>
              <a:t>Idea</a:t>
            </a:r>
          </a:p>
          <a:p>
            <a:pPr lvl="0" eaLnBrk="0" fontAlgn="base" hangingPunct="0">
              <a:spcBef>
                <a:spcPct val="0"/>
              </a:spcBef>
              <a:spcAft>
                <a:spcPct val="0"/>
              </a:spcAft>
            </a:pPr>
            <a:r>
              <a:rPr lang="nl-NL" altLang="nl-NL" sz="1800" dirty="0">
                <a:solidFill>
                  <a:srgbClr val="333333"/>
                </a:solidFill>
                <a:latin typeface="Arial" panose="020B0604020202020204" pitchFamily="34" charset="0"/>
                <a:ea typeface="Open Sans"/>
              </a:rPr>
              <a:t>Not only impurity, but also model complexity</a:t>
            </a:r>
          </a:p>
        </p:txBody>
      </p:sp>
    </p:spTree>
    <p:extLst>
      <p:ext uri="{BB962C8B-B14F-4D97-AF65-F5344CB8AC3E}">
        <p14:creationId xmlns:p14="http://schemas.microsoft.com/office/powerpoint/2010/main" val="12272906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25</a:t>
            </a:fld>
            <a:endParaRPr lang="en-US"/>
          </a:p>
        </p:txBody>
      </p:sp>
      <p:sp>
        <p:nvSpPr>
          <p:cNvPr id="5" name="Rectangle 4"/>
          <p:cNvSpPr/>
          <p:nvPr/>
        </p:nvSpPr>
        <p:spPr>
          <a:xfrm>
            <a:off x="591015" y="1131826"/>
            <a:ext cx="7950818" cy="5078313"/>
          </a:xfrm>
          <a:prstGeom prst="rect">
            <a:avLst/>
          </a:prstGeom>
        </p:spPr>
        <p:txBody>
          <a:bodyPr wrap="square">
            <a:spAutoFit/>
          </a:bodyPr>
          <a:lstStyle/>
          <a:p>
            <a:r>
              <a:rPr lang="en-US" sz="1800" dirty="0" err="1"/>
              <a:t>nrounds</a:t>
            </a:r>
            <a:r>
              <a:rPr lang="en-US" sz="1800" dirty="0"/>
              <a:t>:</a:t>
            </a:r>
          </a:p>
          <a:p>
            <a:pPr marL="285750" indent="-285750">
              <a:buFont typeface="Arial" charset="0"/>
              <a:buChar char="•"/>
            </a:pPr>
            <a:r>
              <a:rPr lang="en-US" sz="1800" b="1" dirty="0"/>
              <a:t> </a:t>
            </a:r>
            <a:r>
              <a:rPr lang="en-US" sz="1800" dirty="0"/>
              <a:t>Controls the maximum number of iterations.</a:t>
            </a:r>
          </a:p>
          <a:p>
            <a:pPr marL="285750" indent="-285750">
              <a:buFont typeface="Arial" charset="0"/>
              <a:buChar char="•"/>
            </a:pPr>
            <a:r>
              <a:rPr lang="en-US" sz="1800" dirty="0"/>
              <a:t>Tuned by CV</a:t>
            </a:r>
          </a:p>
          <a:p>
            <a:r>
              <a:rPr lang="en-US" sz="1800" dirty="0"/>
              <a:t>Eta: </a:t>
            </a:r>
          </a:p>
          <a:p>
            <a:pPr marL="285750" indent="-285750">
              <a:buFont typeface="Arial" charset="0"/>
              <a:buChar char="•"/>
            </a:pPr>
            <a:r>
              <a:rPr lang="en-US" sz="1800" dirty="0"/>
              <a:t>Controls the learning rate, </a:t>
            </a:r>
          </a:p>
          <a:p>
            <a:pPr marL="285750" indent="-285750">
              <a:buFont typeface="Arial" charset="0"/>
              <a:buChar char="•"/>
            </a:pPr>
            <a:r>
              <a:rPr lang="en-US" sz="1800" dirty="0"/>
              <a:t>It must be supported by increase in </a:t>
            </a:r>
            <a:r>
              <a:rPr lang="en-US" sz="1800" dirty="0" err="1"/>
              <a:t>nrounds</a:t>
            </a:r>
            <a:r>
              <a:rPr lang="en-US" sz="1800" dirty="0"/>
              <a:t>. </a:t>
            </a:r>
          </a:p>
          <a:p>
            <a:r>
              <a:rPr lang="en-US" sz="1800" dirty="0" err="1"/>
              <a:t>max_depth</a:t>
            </a:r>
            <a:r>
              <a:rPr lang="en-US" sz="1800" dirty="0"/>
              <a:t>: </a:t>
            </a:r>
          </a:p>
          <a:p>
            <a:pPr marL="285750" indent="-285750">
              <a:buFont typeface="Arial" charset="0"/>
              <a:buChar char="•"/>
            </a:pPr>
            <a:r>
              <a:rPr lang="en-US" sz="1800" dirty="0"/>
              <a:t>It controls the depth of the tree. Larger data sets require deep trees to learn the rules from data.  </a:t>
            </a:r>
          </a:p>
          <a:p>
            <a:pPr marL="285750" indent="-285750">
              <a:buFont typeface="Arial" charset="0"/>
              <a:buChar char="•"/>
            </a:pPr>
            <a:r>
              <a:rPr lang="en-US" sz="1800" dirty="0"/>
              <a:t>Tuned by </a:t>
            </a:r>
            <a:r>
              <a:rPr lang="en-US" sz="1800" dirty="0" smtClean="0"/>
              <a:t>CV</a:t>
            </a:r>
          </a:p>
          <a:p>
            <a:r>
              <a:rPr lang="en-US" sz="1800" dirty="0" smtClean="0"/>
              <a:t>Gamma: </a:t>
            </a:r>
          </a:p>
          <a:p>
            <a:pPr marL="285750" lvl="3" indent="-285750">
              <a:buFont typeface="Arial" charset="0"/>
              <a:buChar char="•"/>
            </a:pPr>
            <a:r>
              <a:rPr lang="en-US" sz="1800" dirty="0"/>
              <a:t>C</a:t>
            </a:r>
            <a:r>
              <a:rPr lang="en-US" sz="1800" dirty="0" smtClean="0"/>
              <a:t>ontrols </a:t>
            </a:r>
            <a:r>
              <a:rPr lang="en-US" sz="1800" dirty="0"/>
              <a:t>regularization (or prevents </a:t>
            </a:r>
            <a:r>
              <a:rPr lang="en-US" sz="1800" dirty="0" err="1"/>
              <a:t>overfitting</a:t>
            </a:r>
            <a:r>
              <a:rPr lang="en-US" sz="1800" dirty="0"/>
              <a:t>). </a:t>
            </a:r>
            <a:r>
              <a:rPr lang="en-US" sz="1800" dirty="0" smtClean="0"/>
              <a:t> </a:t>
            </a:r>
          </a:p>
          <a:p>
            <a:pPr marL="285750" lvl="3" indent="-285750">
              <a:buFont typeface="Arial" charset="0"/>
              <a:buChar char="•"/>
            </a:pPr>
            <a:r>
              <a:rPr lang="en-US" sz="1800" dirty="0" smtClean="0"/>
              <a:t>Higher </a:t>
            </a:r>
            <a:r>
              <a:rPr lang="en-US" sz="1800" dirty="0"/>
              <a:t>the value, higher the regularization. Regularization means penalizing large coefficients which don't improve the model's performance</a:t>
            </a:r>
            <a:r>
              <a:rPr lang="en-US" sz="1800" dirty="0" smtClean="0"/>
              <a:t>. </a:t>
            </a:r>
          </a:p>
          <a:p>
            <a:pPr marL="285750" lvl="3" indent="-285750">
              <a:buFont typeface="Arial" charset="0"/>
              <a:buChar char="•"/>
            </a:pPr>
            <a:r>
              <a:rPr lang="en-US" sz="1800" dirty="0" smtClean="0"/>
              <a:t>If </a:t>
            </a:r>
            <a:r>
              <a:rPr lang="en-US" sz="1800" dirty="0"/>
              <a:t>you see train error </a:t>
            </a:r>
            <a:r>
              <a:rPr lang="en-US" sz="1800" dirty="0" smtClean="0"/>
              <a:t>&gt;&gt;  </a:t>
            </a:r>
            <a:r>
              <a:rPr lang="en-US" sz="1800" dirty="0"/>
              <a:t>test error, bring gamma into action</a:t>
            </a:r>
            <a:r>
              <a:rPr lang="en-US" sz="1800" dirty="0" smtClean="0"/>
              <a:t>.</a:t>
            </a:r>
          </a:p>
          <a:p>
            <a:r>
              <a:rPr lang="en-US" sz="1800" dirty="0" smtClean="0"/>
              <a:t>Norms: </a:t>
            </a:r>
          </a:p>
          <a:p>
            <a:pPr marL="285750" indent="-285750">
              <a:buFont typeface="Arial" charset="0"/>
              <a:buChar char="•"/>
            </a:pPr>
            <a:r>
              <a:rPr lang="en-US" sz="1800" dirty="0" smtClean="0"/>
              <a:t>L1 norm (alpha) and L2 norm (lambda)</a:t>
            </a:r>
          </a:p>
        </p:txBody>
      </p:sp>
      <p:sp>
        <p:nvSpPr>
          <p:cNvPr id="6" name="Rectangle 5">
            <a:extLst>
              <a:ext uri="{FF2B5EF4-FFF2-40B4-BE49-F238E27FC236}">
                <a16:creationId xmlns:a16="http://schemas.microsoft.com/office/drawing/2014/main" xmlns="" id="{697512BD-613F-4604-BFA9-7016D75997A1}"/>
              </a:ext>
            </a:extLst>
          </p:cNvPr>
          <p:cNvSpPr/>
          <p:nvPr/>
        </p:nvSpPr>
        <p:spPr>
          <a:xfrm>
            <a:off x="3097519" y="467900"/>
            <a:ext cx="2565126" cy="461665"/>
          </a:xfrm>
          <a:prstGeom prst="rect">
            <a:avLst/>
          </a:prstGeom>
        </p:spPr>
        <p:txBody>
          <a:bodyPr wrap="none">
            <a:spAutoFit/>
          </a:bodyPr>
          <a:lstStyle/>
          <a:p>
            <a:pPr algn="ctr">
              <a:buClr>
                <a:schemeClr val="dk1"/>
              </a:buClr>
            </a:pPr>
            <a:r>
              <a:rPr lang="nl-NL" sz="2400" smtClean="0"/>
              <a:t>Hyperparameters</a:t>
            </a:r>
            <a:endParaRPr lang="nl-NL" sz="2400" dirty="0"/>
          </a:p>
        </p:txBody>
      </p:sp>
    </p:spTree>
    <p:extLst>
      <p:ext uri="{BB962C8B-B14F-4D97-AF65-F5344CB8AC3E}">
        <p14:creationId xmlns:p14="http://schemas.microsoft.com/office/powerpoint/2010/main" val="112168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936479F3-E0BE-4747-86BA-419CD1B1284B}"/>
              </a:ext>
            </a:extLst>
          </p:cNvPr>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26</a:t>
            </a:fld>
            <a:endParaRPr lang="en-US"/>
          </a:p>
        </p:txBody>
      </p:sp>
      <p:sp>
        <p:nvSpPr>
          <p:cNvPr id="5" name="TextBox 4">
            <a:extLst>
              <a:ext uri="{FF2B5EF4-FFF2-40B4-BE49-F238E27FC236}">
                <a16:creationId xmlns:a16="http://schemas.microsoft.com/office/drawing/2014/main" xmlns="" id="{2E86CECA-F61D-4984-8227-4A35C8383177}"/>
              </a:ext>
            </a:extLst>
          </p:cNvPr>
          <p:cNvSpPr txBox="1"/>
          <p:nvPr/>
        </p:nvSpPr>
        <p:spPr>
          <a:xfrm>
            <a:off x="1202707" y="1524000"/>
            <a:ext cx="6219825" cy="923330"/>
          </a:xfrm>
          <a:prstGeom prst="rect">
            <a:avLst/>
          </a:prstGeom>
          <a:noFill/>
        </p:spPr>
        <p:txBody>
          <a:bodyPr wrap="square" rtlCol="0">
            <a:spAutoFit/>
          </a:bodyPr>
          <a:lstStyle/>
          <a:p>
            <a:endParaRPr lang="nl-NL" sz="1800" dirty="0"/>
          </a:p>
          <a:p>
            <a:r>
              <a:rPr lang="nl-NL" sz="1800" dirty="0"/>
              <a:t>Lasso regularization of regression trees</a:t>
            </a:r>
          </a:p>
          <a:p>
            <a:r>
              <a:rPr lang="nl-NL" sz="1800" dirty="0"/>
              <a:t>--- discarding trees that are not useful </a:t>
            </a:r>
          </a:p>
        </p:txBody>
      </p:sp>
      <p:sp>
        <p:nvSpPr>
          <p:cNvPr id="6" name="Rectangle 5">
            <a:extLst>
              <a:ext uri="{FF2B5EF4-FFF2-40B4-BE49-F238E27FC236}">
                <a16:creationId xmlns:a16="http://schemas.microsoft.com/office/drawing/2014/main" xmlns="" id="{69F6EDB1-A50E-498B-B183-583BD8361155}"/>
              </a:ext>
            </a:extLst>
          </p:cNvPr>
          <p:cNvSpPr/>
          <p:nvPr/>
        </p:nvSpPr>
        <p:spPr>
          <a:xfrm>
            <a:off x="3343445" y="722412"/>
            <a:ext cx="2291012" cy="461665"/>
          </a:xfrm>
          <a:prstGeom prst="rect">
            <a:avLst/>
          </a:prstGeom>
        </p:spPr>
        <p:txBody>
          <a:bodyPr wrap="none">
            <a:spAutoFit/>
          </a:bodyPr>
          <a:lstStyle/>
          <a:p>
            <a:r>
              <a:rPr lang="nl-NL" sz="2400" dirty="0"/>
              <a:t>Postprocessing</a:t>
            </a:r>
          </a:p>
        </p:txBody>
      </p:sp>
      <p:pic>
        <p:nvPicPr>
          <p:cNvPr id="7" name="Picture 6">
            <a:extLst>
              <a:ext uri="{FF2B5EF4-FFF2-40B4-BE49-F238E27FC236}">
                <a16:creationId xmlns:a16="http://schemas.microsoft.com/office/drawing/2014/main" xmlns="" id="{32982F22-2FD7-4521-8DD5-BD4E087A0584}"/>
              </a:ext>
            </a:extLst>
          </p:cNvPr>
          <p:cNvPicPr>
            <a:picLocks noChangeAspect="1"/>
          </p:cNvPicPr>
          <p:nvPr/>
        </p:nvPicPr>
        <p:blipFill>
          <a:blip r:embed="rId2"/>
          <a:stretch>
            <a:fillRect/>
          </a:stretch>
        </p:blipFill>
        <p:spPr>
          <a:xfrm>
            <a:off x="1016903" y="3210297"/>
            <a:ext cx="6405630" cy="942975"/>
          </a:xfrm>
          <a:prstGeom prst="rect">
            <a:avLst/>
          </a:prstGeom>
        </p:spPr>
      </p:pic>
    </p:spTree>
    <p:extLst>
      <p:ext uri="{BB962C8B-B14F-4D97-AF65-F5344CB8AC3E}">
        <p14:creationId xmlns:p14="http://schemas.microsoft.com/office/powerpoint/2010/main" val="3569681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4431371"/>
            <a:ext cx="7772400" cy="1362075"/>
          </a:xfrm>
        </p:spPr>
        <p:txBody>
          <a:bodyPr/>
          <a:lstStyle/>
          <a:p>
            <a:r>
              <a:rPr lang="en-US" sz="2000" dirty="0" smtClean="0"/>
              <a:t>What can the machine learning methods tell?</a:t>
            </a:r>
            <a:br>
              <a:rPr lang="en-US" sz="2000" dirty="0" smtClean="0"/>
            </a:br>
            <a:r>
              <a:rPr lang="en-US" sz="2000" dirty="0" smtClean="0"/>
              <a:t>Partial dependence plot, trees, variable importance</a:t>
            </a:r>
            <a:endParaRPr lang="en-US" sz="1800" dirty="0"/>
          </a:p>
        </p:txBody>
      </p:sp>
      <p:sp>
        <p:nvSpPr>
          <p:cNvPr id="3" name="Text Placeholder 2"/>
          <p:cNvSpPr>
            <a:spLocks noGrp="1"/>
          </p:cNvSpPr>
          <p:nvPr>
            <p:ph type="body" idx="1"/>
          </p:nvPr>
        </p:nvSpPr>
        <p:spPr/>
        <p:txBody>
          <a:bodyPr/>
          <a:lstStyle/>
          <a:p>
            <a:r>
              <a:rPr lang="en-US" sz="2000" dirty="0" smtClean="0"/>
              <a:t>Part 2 (2) </a:t>
            </a:r>
            <a:endParaRPr lang="en-US" sz="2000" dirty="0"/>
          </a:p>
        </p:txBody>
      </p:sp>
      <p:sp>
        <p:nvSpPr>
          <p:cNvPr id="4" name="Slide Number Placeholder 3"/>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27</a:t>
            </a:fld>
            <a:endParaRPr lang="en-US"/>
          </a:p>
        </p:txBody>
      </p:sp>
    </p:spTree>
    <p:extLst>
      <p:ext uri="{BB962C8B-B14F-4D97-AF65-F5344CB8AC3E}">
        <p14:creationId xmlns:p14="http://schemas.microsoft.com/office/powerpoint/2010/main" val="1365896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D1C7D0AF-F4A6-47BD-B1CF-66D023C7E0AC}"/>
              </a:ext>
            </a:extLst>
          </p:cNvPr>
          <p:cNvSpPr>
            <a:spLocks noGrp="1"/>
          </p:cNvSpPr>
          <p:nvPr>
            <p:ph type="sldNum" idx="12"/>
          </p:nvPr>
        </p:nvSpPr>
        <p:spPr>
          <a:xfrm>
            <a:off x="6553200" y="6356350"/>
            <a:ext cx="2133599" cy="365125"/>
          </a:xfrm>
        </p:spPr>
        <p:txBody>
          <a:bodyPr/>
          <a:lstStyle/>
          <a:p>
            <a:pPr marL="0" marR="0" lvl="0" indent="0" rtl="0">
              <a:lnSpc>
                <a:spcPct val="100000"/>
              </a:lnSpc>
              <a:spcBef>
                <a:spcPts val="0"/>
              </a:spcBef>
              <a:spcAft>
                <a:spcPts val="0"/>
              </a:spcAft>
              <a:buNone/>
            </a:pPr>
            <a:fld id="{00000000-1234-1234-1234-123412341234}" type="slidenum">
              <a:rPr lang="en-US" smtClean="0"/>
              <a:t>28</a:t>
            </a:fld>
            <a:endParaRPr lang="en-US"/>
          </a:p>
        </p:txBody>
      </p:sp>
      <p:sp>
        <p:nvSpPr>
          <p:cNvPr id="6" name="Rectangle 5">
            <a:extLst>
              <a:ext uri="{FF2B5EF4-FFF2-40B4-BE49-F238E27FC236}">
                <a16:creationId xmlns:a16="http://schemas.microsoft.com/office/drawing/2014/main" xmlns="" id="{0C011592-B592-42A9-8B7F-987684DBC21C}"/>
              </a:ext>
            </a:extLst>
          </p:cNvPr>
          <p:cNvSpPr/>
          <p:nvPr/>
        </p:nvSpPr>
        <p:spPr>
          <a:xfrm>
            <a:off x="407099" y="1330269"/>
            <a:ext cx="2138727" cy="400110"/>
          </a:xfrm>
          <a:prstGeom prst="rect">
            <a:avLst/>
          </a:prstGeom>
        </p:spPr>
        <p:txBody>
          <a:bodyPr wrap="none">
            <a:spAutoFit/>
          </a:bodyPr>
          <a:lstStyle/>
          <a:p>
            <a:pPr algn="ctr">
              <a:buClr>
                <a:schemeClr val="dk1"/>
              </a:buClr>
            </a:pPr>
            <a:r>
              <a:rPr lang="nl-NL" sz="2000" dirty="0">
                <a:latin typeface="+mj-lt"/>
                <a:cs typeface="Calibri" panose="020F0502020204030204" pitchFamily="34" charset="0"/>
              </a:rPr>
              <a:t>Visualizing a tree</a:t>
            </a:r>
          </a:p>
        </p:txBody>
      </p:sp>
      <p:sp>
        <p:nvSpPr>
          <p:cNvPr id="7" name="Rectangle 6">
            <a:extLst>
              <a:ext uri="{FF2B5EF4-FFF2-40B4-BE49-F238E27FC236}">
                <a16:creationId xmlns:a16="http://schemas.microsoft.com/office/drawing/2014/main" xmlns="" id="{DB59643C-1995-4076-BFC9-4660BD6AD2FC}"/>
              </a:ext>
            </a:extLst>
          </p:cNvPr>
          <p:cNvSpPr/>
          <p:nvPr/>
        </p:nvSpPr>
        <p:spPr>
          <a:xfrm>
            <a:off x="7120426" y="1037882"/>
            <a:ext cx="4572000" cy="1384995"/>
          </a:xfrm>
          <a:prstGeom prst="rect">
            <a:avLst/>
          </a:prstGeom>
        </p:spPr>
        <p:txBody>
          <a:bodyPr>
            <a:spAutoFit/>
          </a:bodyPr>
          <a:lstStyle/>
          <a:p>
            <a:pPr fontAlgn="ctr"/>
            <a:r>
              <a:rPr lang="nl-NL" dirty="0"/>
              <a:t>ROAD_M345: secondry </a:t>
            </a:r>
          </a:p>
          <a:p>
            <a:pPr fontAlgn="ctr"/>
            <a:r>
              <a:rPr lang="nl-NL" dirty="0"/>
              <a:t>and local roads</a:t>
            </a:r>
          </a:p>
          <a:p>
            <a:r>
              <a:rPr lang="nl-NL" dirty="0"/>
              <a:t>Pop_: population</a:t>
            </a:r>
          </a:p>
          <a:p>
            <a:pPr fontAlgn="ctr"/>
            <a:r>
              <a:rPr lang="nl-NL" dirty="0"/>
              <a:t>ROAD_2: primary roads</a:t>
            </a:r>
          </a:p>
          <a:p>
            <a:pPr fontAlgn="ctr"/>
            <a:r>
              <a:rPr lang="nl-NL" dirty="0"/>
              <a:t>ROAD_1: highway </a:t>
            </a:r>
          </a:p>
          <a:p>
            <a:pPr fontAlgn="ctr"/>
            <a:endParaRPr lang="nl-NL" dirty="0"/>
          </a:p>
        </p:txBody>
      </p:sp>
      <p:sp>
        <p:nvSpPr>
          <p:cNvPr id="8" name="Rectangle 7">
            <a:extLst>
              <a:ext uri="{FF2B5EF4-FFF2-40B4-BE49-F238E27FC236}">
                <a16:creationId xmlns:a16="http://schemas.microsoft.com/office/drawing/2014/main" xmlns="" id="{4B824846-8E28-44B1-93F2-0B26E78CC733}"/>
              </a:ext>
            </a:extLst>
          </p:cNvPr>
          <p:cNvSpPr/>
          <p:nvPr/>
        </p:nvSpPr>
        <p:spPr>
          <a:xfrm flipH="1" flipV="1">
            <a:off x="1770076" y="3624043"/>
            <a:ext cx="989901" cy="109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a:extLst>
              <a:ext uri="{FF2B5EF4-FFF2-40B4-BE49-F238E27FC236}">
                <a16:creationId xmlns:a16="http://schemas.microsoft.com/office/drawing/2014/main" xmlns="" id="{CCE96789-AB60-4832-A66F-50A090C474CC}"/>
              </a:ext>
            </a:extLst>
          </p:cNvPr>
          <p:cNvSpPr/>
          <p:nvPr/>
        </p:nvSpPr>
        <p:spPr>
          <a:xfrm flipH="1" flipV="1">
            <a:off x="4194495" y="3624043"/>
            <a:ext cx="989901" cy="109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ectangle 9">
            <a:extLst>
              <a:ext uri="{FF2B5EF4-FFF2-40B4-BE49-F238E27FC236}">
                <a16:creationId xmlns:a16="http://schemas.microsoft.com/office/drawing/2014/main" xmlns="" id="{8B3E87FE-52D0-4F56-9B1A-E6F7DFFC884C}"/>
              </a:ext>
            </a:extLst>
          </p:cNvPr>
          <p:cNvSpPr/>
          <p:nvPr/>
        </p:nvSpPr>
        <p:spPr>
          <a:xfrm flipH="1" flipV="1">
            <a:off x="6539380" y="3624043"/>
            <a:ext cx="989901" cy="1090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0">
            <a:extLst>
              <a:ext uri="{FF2B5EF4-FFF2-40B4-BE49-F238E27FC236}">
                <a16:creationId xmlns:a16="http://schemas.microsoft.com/office/drawing/2014/main" xmlns="" id="{69C7C982-AE38-4739-B55D-5BBA492234D8}"/>
              </a:ext>
            </a:extLst>
          </p:cNvPr>
          <p:cNvSpPr/>
          <p:nvPr/>
        </p:nvSpPr>
        <p:spPr>
          <a:xfrm>
            <a:off x="2665869" y="303741"/>
            <a:ext cx="3812262" cy="830997"/>
          </a:xfrm>
          <a:prstGeom prst="rect">
            <a:avLst/>
          </a:prstGeom>
        </p:spPr>
        <p:txBody>
          <a:bodyPr wrap="none">
            <a:spAutoFit/>
          </a:bodyPr>
          <a:lstStyle/>
          <a:p>
            <a:pPr algn="ctr">
              <a:buClr>
                <a:schemeClr val="dk1"/>
              </a:buClr>
            </a:pPr>
            <a:r>
              <a:rPr lang="nl-NL" sz="2400" dirty="0">
                <a:latin typeface="+mj-lt"/>
                <a:cs typeface="Calibri" panose="020F0502020204030204" pitchFamily="34" charset="0"/>
              </a:rPr>
              <a:t>A closer look at the model </a:t>
            </a:r>
          </a:p>
          <a:p>
            <a:pPr algn="ctr">
              <a:buClr>
                <a:schemeClr val="dk1"/>
              </a:buClr>
            </a:pPr>
            <a:r>
              <a:rPr lang="nl-NL" sz="2400" dirty="0">
                <a:latin typeface="+mj-lt"/>
                <a:cs typeface="Calibri" panose="020F0502020204030204" pitchFamily="34" charset="0"/>
              </a:rPr>
              <a:t> </a:t>
            </a:r>
          </a:p>
        </p:txBody>
      </p:sp>
      <p:pic>
        <p:nvPicPr>
          <p:cNvPr id="3" name="Picture 2">
            <a:extLst>
              <a:ext uri="{FF2B5EF4-FFF2-40B4-BE49-F238E27FC236}">
                <a16:creationId xmlns:a16="http://schemas.microsoft.com/office/drawing/2014/main" xmlns="" id="{7AE6839A-C43E-40EC-BF53-9653360C1933}"/>
              </a:ext>
            </a:extLst>
          </p:cNvPr>
          <p:cNvPicPr>
            <a:picLocks noChangeAspect="1"/>
          </p:cNvPicPr>
          <p:nvPr/>
        </p:nvPicPr>
        <p:blipFill>
          <a:blip r:embed="rId2"/>
          <a:stretch>
            <a:fillRect/>
          </a:stretch>
        </p:blipFill>
        <p:spPr>
          <a:xfrm>
            <a:off x="601909" y="1864325"/>
            <a:ext cx="6537121" cy="4358080"/>
          </a:xfrm>
          <a:prstGeom prst="rect">
            <a:avLst/>
          </a:prstGeom>
        </p:spPr>
      </p:pic>
    </p:spTree>
    <p:extLst>
      <p:ext uri="{BB962C8B-B14F-4D97-AF65-F5344CB8AC3E}">
        <p14:creationId xmlns:p14="http://schemas.microsoft.com/office/powerpoint/2010/main" val="3364598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A5CA88BC-1F57-4783-A4BA-92EB35711C17}"/>
              </a:ext>
            </a:extLst>
          </p:cNvPr>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29</a:t>
            </a:fld>
            <a:endParaRPr lang="en-US"/>
          </a:p>
        </p:txBody>
      </p:sp>
      <p:sp>
        <p:nvSpPr>
          <p:cNvPr id="5" name="Title 4">
            <a:extLst>
              <a:ext uri="{FF2B5EF4-FFF2-40B4-BE49-F238E27FC236}">
                <a16:creationId xmlns:a16="http://schemas.microsoft.com/office/drawing/2014/main" xmlns="" id="{216DD4C5-D154-49BC-9375-CC8FB429A74D}"/>
              </a:ext>
            </a:extLst>
          </p:cNvPr>
          <p:cNvSpPr txBox="1">
            <a:spLocks/>
          </p:cNvSpPr>
          <p:nvPr/>
        </p:nvSpPr>
        <p:spPr>
          <a:xfrm>
            <a:off x="619125" y="945862"/>
            <a:ext cx="7886700" cy="470297"/>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r>
              <a:rPr lang="nl-NL" sz="2400" dirty="0">
                <a:latin typeface="+mj-lt"/>
                <a:cs typeface="Calibri" panose="020F0502020204030204" pitchFamily="34" charset="0"/>
              </a:rPr>
              <a:t>Partial dependence</a:t>
            </a:r>
            <a:r>
              <a:rPr lang="en-US" sz="2400" dirty="0">
                <a:latin typeface="+mj-lt"/>
              </a:rPr>
              <a:t>.</a:t>
            </a:r>
            <a:endParaRPr lang="en-US" sz="2400" dirty="0">
              <a:latin typeface="+mj-lt"/>
              <a:cs typeface="Calibri" panose="020F0502020204030204" pitchFamily="34" charset="0"/>
            </a:endParaRPr>
          </a:p>
        </p:txBody>
      </p:sp>
      <p:sp>
        <p:nvSpPr>
          <p:cNvPr id="6" name="Rectangle 5">
            <a:extLst>
              <a:ext uri="{FF2B5EF4-FFF2-40B4-BE49-F238E27FC236}">
                <a16:creationId xmlns:a16="http://schemas.microsoft.com/office/drawing/2014/main" xmlns="" id="{EE2A7A5E-B47B-4905-AE9C-C224B6C83976}"/>
              </a:ext>
            </a:extLst>
          </p:cNvPr>
          <p:cNvSpPr/>
          <p:nvPr/>
        </p:nvSpPr>
        <p:spPr>
          <a:xfrm>
            <a:off x="2152650" y="1552594"/>
            <a:ext cx="7715250" cy="338554"/>
          </a:xfrm>
          <a:prstGeom prst="rect">
            <a:avLst/>
          </a:prstGeom>
        </p:spPr>
        <p:txBody>
          <a:bodyPr wrap="square">
            <a:spAutoFit/>
          </a:bodyPr>
          <a:lstStyle/>
          <a:p>
            <a:r>
              <a:rPr lang="en-US" sz="1600" dirty="0"/>
              <a:t>-- Shows the relationship between the target and a feature.  </a:t>
            </a:r>
            <a:endParaRPr lang="nl-NL" sz="1600" dirty="0"/>
          </a:p>
        </p:txBody>
      </p:sp>
      <p:sp>
        <p:nvSpPr>
          <p:cNvPr id="7" name="Rectangle 6">
            <a:extLst>
              <a:ext uri="{FF2B5EF4-FFF2-40B4-BE49-F238E27FC236}">
                <a16:creationId xmlns:a16="http://schemas.microsoft.com/office/drawing/2014/main" xmlns="" id="{2F3EBF05-8138-417A-AD81-11D5D63963FF}"/>
              </a:ext>
            </a:extLst>
          </p:cNvPr>
          <p:cNvSpPr/>
          <p:nvPr/>
        </p:nvSpPr>
        <p:spPr>
          <a:xfrm>
            <a:off x="876300" y="5288306"/>
            <a:ext cx="8458200" cy="369332"/>
          </a:xfrm>
          <a:prstGeom prst="rect">
            <a:avLst/>
          </a:prstGeom>
        </p:spPr>
        <p:txBody>
          <a:bodyPr wrap="square">
            <a:spAutoFit/>
          </a:bodyPr>
          <a:lstStyle/>
          <a:p>
            <a:r>
              <a:rPr lang="en-US" sz="1800" dirty="0">
                <a:solidFill>
                  <a:srgbClr val="333333"/>
                </a:solidFill>
                <a:latin typeface="+mj-lt"/>
              </a:rPr>
              <a:t>Assumption:  the features in C are not correlated with the features in S</a:t>
            </a:r>
            <a:endParaRPr lang="nl-NL" sz="1800" dirty="0">
              <a:latin typeface="+mj-lt"/>
            </a:endParaRPr>
          </a:p>
        </p:txBody>
      </p:sp>
      <p:pic>
        <p:nvPicPr>
          <p:cNvPr id="9" name="Picture 8">
            <a:extLst>
              <a:ext uri="{FF2B5EF4-FFF2-40B4-BE49-F238E27FC236}">
                <a16:creationId xmlns:a16="http://schemas.microsoft.com/office/drawing/2014/main" xmlns="" id="{E9DED340-AF0A-4964-9C72-932C75A92BF4}"/>
              </a:ext>
            </a:extLst>
          </p:cNvPr>
          <p:cNvPicPr>
            <a:picLocks noChangeAspect="1"/>
          </p:cNvPicPr>
          <p:nvPr/>
        </p:nvPicPr>
        <p:blipFill>
          <a:blip r:embed="rId2"/>
          <a:stretch>
            <a:fillRect/>
          </a:stretch>
        </p:blipFill>
        <p:spPr>
          <a:xfrm>
            <a:off x="1244847" y="2301841"/>
            <a:ext cx="6809076" cy="793696"/>
          </a:xfrm>
          <a:prstGeom prst="rect">
            <a:avLst/>
          </a:prstGeom>
        </p:spPr>
      </p:pic>
      <p:sp>
        <p:nvSpPr>
          <p:cNvPr id="10" name="Rectangle 9">
            <a:extLst>
              <a:ext uri="{FF2B5EF4-FFF2-40B4-BE49-F238E27FC236}">
                <a16:creationId xmlns:a16="http://schemas.microsoft.com/office/drawing/2014/main" xmlns="" id="{A9B93B8C-52A4-4D8D-ADB4-8E5C9553C53D}"/>
              </a:ext>
            </a:extLst>
          </p:cNvPr>
          <p:cNvSpPr/>
          <p:nvPr/>
        </p:nvSpPr>
        <p:spPr>
          <a:xfrm>
            <a:off x="962025" y="3484512"/>
            <a:ext cx="7543800" cy="1077218"/>
          </a:xfrm>
          <a:prstGeom prst="rect">
            <a:avLst/>
          </a:prstGeom>
        </p:spPr>
        <p:txBody>
          <a:bodyPr wrap="square">
            <a:spAutoFit/>
          </a:bodyPr>
          <a:lstStyle/>
          <a:p>
            <a:r>
              <a:rPr lang="en-US" sz="1600" dirty="0" err="1">
                <a:solidFill>
                  <a:srgbClr val="333333"/>
                </a:solidFill>
                <a:latin typeface="+mj-lt"/>
              </a:rPr>
              <a:t>Xs</a:t>
            </a:r>
            <a:r>
              <a:rPr lang="en-US" sz="1600" dirty="0">
                <a:solidFill>
                  <a:srgbClr val="333333"/>
                </a:solidFill>
                <a:latin typeface="+mj-lt"/>
              </a:rPr>
              <a:t> : the features of the partial dependence function </a:t>
            </a:r>
          </a:p>
          <a:p>
            <a:r>
              <a:rPr lang="en-US" sz="1600" dirty="0" err="1">
                <a:solidFill>
                  <a:srgbClr val="333333"/>
                </a:solidFill>
                <a:latin typeface="+mj-lt"/>
              </a:rPr>
              <a:t>Xc</a:t>
            </a:r>
            <a:r>
              <a:rPr lang="en-US" sz="1600" dirty="0">
                <a:solidFill>
                  <a:srgbClr val="333333"/>
                </a:solidFill>
                <a:latin typeface="+mj-lt"/>
              </a:rPr>
              <a:t>:  the other features used in the machine learning model </a:t>
            </a:r>
          </a:p>
          <a:p>
            <a:endParaRPr lang="en-US" sz="1600" dirty="0">
              <a:solidFill>
                <a:srgbClr val="333333"/>
              </a:solidFill>
              <a:latin typeface="+mj-lt"/>
            </a:endParaRPr>
          </a:p>
          <a:p>
            <a:r>
              <a:rPr lang="en-US" sz="1600" dirty="0">
                <a:solidFill>
                  <a:srgbClr val="333333"/>
                </a:solidFill>
                <a:latin typeface="+mj-lt"/>
              </a:rPr>
              <a:t>Marginalizing the model output over the distribution of the features in set C,</a:t>
            </a:r>
            <a:endParaRPr lang="nl-NL" sz="1600" dirty="0">
              <a:latin typeface="+mj-lt"/>
            </a:endParaRPr>
          </a:p>
        </p:txBody>
      </p:sp>
    </p:spTree>
    <p:extLst>
      <p:ext uri="{BB962C8B-B14F-4D97-AF65-F5344CB8AC3E}">
        <p14:creationId xmlns:p14="http://schemas.microsoft.com/office/powerpoint/2010/main" val="2024403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7C8556CB-5AFD-4A10-9E43-60250A3DC3C7}"/>
              </a:ext>
            </a:extLst>
          </p:cNvPr>
          <p:cNvPicPr>
            <a:picLocks noChangeAspect="1"/>
          </p:cNvPicPr>
          <p:nvPr/>
        </p:nvPicPr>
        <p:blipFill>
          <a:blip r:embed="rId2"/>
          <a:stretch>
            <a:fillRect/>
          </a:stretch>
        </p:blipFill>
        <p:spPr>
          <a:xfrm>
            <a:off x="2558503" y="871443"/>
            <a:ext cx="3329341" cy="5216563"/>
          </a:xfrm>
          <a:prstGeom prst="rect">
            <a:avLst/>
          </a:prstGeom>
        </p:spPr>
      </p:pic>
    </p:spTree>
    <p:extLst>
      <p:ext uri="{BB962C8B-B14F-4D97-AF65-F5344CB8AC3E}">
        <p14:creationId xmlns:p14="http://schemas.microsoft.com/office/powerpoint/2010/main" val="14860423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AF2A4956-EB3D-465C-9272-32D37E9FFA78}"/>
              </a:ext>
            </a:extLst>
          </p:cNvPr>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30</a:t>
            </a:fld>
            <a:endParaRPr lang="en-US"/>
          </a:p>
        </p:txBody>
      </p:sp>
      <p:pic>
        <p:nvPicPr>
          <p:cNvPr id="5" name="Picture 4">
            <a:extLst>
              <a:ext uri="{FF2B5EF4-FFF2-40B4-BE49-F238E27FC236}">
                <a16:creationId xmlns:a16="http://schemas.microsoft.com/office/drawing/2014/main" xmlns="" id="{4427DA15-D7DC-4634-A444-E9740F6EF27E}"/>
              </a:ext>
            </a:extLst>
          </p:cNvPr>
          <p:cNvPicPr>
            <a:picLocks noChangeAspect="1"/>
          </p:cNvPicPr>
          <p:nvPr/>
        </p:nvPicPr>
        <p:blipFill>
          <a:blip r:embed="rId2"/>
          <a:stretch>
            <a:fillRect/>
          </a:stretch>
        </p:blipFill>
        <p:spPr>
          <a:xfrm>
            <a:off x="140597" y="1408505"/>
            <a:ext cx="8905425" cy="4363121"/>
          </a:xfrm>
          <a:prstGeom prst="rect">
            <a:avLst/>
          </a:prstGeom>
        </p:spPr>
      </p:pic>
    </p:spTree>
    <p:extLst>
      <p:ext uri="{BB962C8B-B14F-4D97-AF65-F5344CB8AC3E}">
        <p14:creationId xmlns:p14="http://schemas.microsoft.com/office/powerpoint/2010/main" val="1040869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83F648B2-7277-4EF3-8CB5-05DA55A6C86A}"/>
              </a:ext>
            </a:extLst>
          </p:cNvPr>
          <p:cNvPicPr>
            <a:picLocks noChangeAspect="1"/>
          </p:cNvPicPr>
          <p:nvPr/>
        </p:nvPicPr>
        <p:blipFill>
          <a:blip r:embed="rId2"/>
          <a:stretch>
            <a:fillRect/>
          </a:stretch>
        </p:blipFill>
        <p:spPr>
          <a:xfrm>
            <a:off x="0" y="751973"/>
            <a:ext cx="9144000" cy="5354053"/>
          </a:xfrm>
          <a:prstGeom prst="rect">
            <a:avLst/>
          </a:prstGeom>
        </p:spPr>
      </p:pic>
      <p:sp>
        <p:nvSpPr>
          <p:cNvPr id="7" name="TextBox 6">
            <a:extLst>
              <a:ext uri="{FF2B5EF4-FFF2-40B4-BE49-F238E27FC236}">
                <a16:creationId xmlns:a16="http://schemas.microsoft.com/office/drawing/2014/main" xmlns="" id="{4574CA00-7C76-4EEB-8D86-9FFA862DEBBD}"/>
              </a:ext>
            </a:extLst>
          </p:cNvPr>
          <p:cNvSpPr txBox="1"/>
          <p:nvPr/>
        </p:nvSpPr>
        <p:spPr>
          <a:xfrm>
            <a:off x="571500" y="6288506"/>
            <a:ext cx="571500" cy="307777"/>
          </a:xfrm>
          <a:prstGeom prst="rect">
            <a:avLst/>
          </a:prstGeom>
          <a:noFill/>
        </p:spPr>
        <p:txBody>
          <a:bodyPr wrap="square" rtlCol="0">
            <a:spAutoFit/>
          </a:bodyPr>
          <a:lstStyle/>
          <a:p>
            <a:r>
              <a:rPr lang="nl-NL" dirty="0"/>
              <a:t>30m</a:t>
            </a:r>
          </a:p>
        </p:txBody>
      </p:sp>
      <p:cxnSp>
        <p:nvCxnSpPr>
          <p:cNvPr id="9" name="Straight Connector 8">
            <a:extLst>
              <a:ext uri="{FF2B5EF4-FFF2-40B4-BE49-F238E27FC236}">
                <a16:creationId xmlns:a16="http://schemas.microsoft.com/office/drawing/2014/main" xmlns="" id="{7D8254FA-2B35-401D-90AE-678147EAD694}"/>
              </a:ext>
            </a:extLst>
          </p:cNvPr>
          <p:cNvCxnSpPr/>
          <p:nvPr/>
        </p:nvCxnSpPr>
        <p:spPr>
          <a:xfrm>
            <a:off x="790575" y="94297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4C7BCB19-2F28-45EB-8C44-8B35647CCF46}"/>
              </a:ext>
            </a:extLst>
          </p:cNvPr>
          <p:cNvCxnSpPr/>
          <p:nvPr/>
        </p:nvCxnSpPr>
        <p:spPr>
          <a:xfrm>
            <a:off x="666750" y="942975"/>
            <a:ext cx="0" cy="5267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03391D33-F836-4A39-A772-D3068B3A1FB3}"/>
              </a:ext>
            </a:extLst>
          </p:cNvPr>
          <p:cNvCxnSpPr>
            <a:cxnSpLocks/>
          </p:cNvCxnSpPr>
          <p:nvPr/>
        </p:nvCxnSpPr>
        <p:spPr>
          <a:xfrm flipV="1">
            <a:off x="4876800" y="2628901"/>
            <a:ext cx="0" cy="365960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xmlns="" id="{7D54419A-3CAC-4FE6-B144-16DF13D28D4B}"/>
              </a:ext>
            </a:extLst>
          </p:cNvPr>
          <p:cNvSpPr txBox="1"/>
          <p:nvPr/>
        </p:nvSpPr>
        <p:spPr>
          <a:xfrm>
            <a:off x="4591050" y="6289509"/>
            <a:ext cx="933450" cy="307777"/>
          </a:xfrm>
          <a:prstGeom prst="rect">
            <a:avLst/>
          </a:prstGeom>
          <a:noFill/>
        </p:spPr>
        <p:txBody>
          <a:bodyPr wrap="square" rtlCol="0">
            <a:spAutoFit/>
          </a:bodyPr>
          <a:lstStyle/>
          <a:p>
            <a:r>
              <a:rPr lang="nl-NL" dirty="0"/>
              <a:t>120000m</a:t>
            </a:r>
          </a:p>
        </p:txBody>
      </p:sp>
      <p:cxnSp>
        <p:nvCxnSpPr>
          <p:cNvPr id="17" name="Straight Connector 16">
            <a:extLst>
              <a:ext uri="{FF2B5EF4-FFF2-40B4-BE49-F238E27FC236}">
                <a16:creationId xmlns:a16="http://schemas.microsoft.com/office/drawing/2014/main" xmlns="" id="{A546D4B0-5457-4327-A155-B5EFABEB1B9C}"/>
              </a:ext>
            </a:extLst>
          </p:cNvPr>
          <p:cNvCxnSpPr>
            <a:cxnSpLocks/>
          </p:cNvCxnSpPr>
          <p:nvPr/>
        </p:nvCxnSpPr>
        <p:spPr>
          <a:xfrm flipV="1">
            <a:off x="8258175" y="4258177"/>
            <a:ext cx="0" cy="203032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CDC470D8-1B8F-4F6C-8A0D-BC5059B8D809}"/>
              </a:ext>
            </a:extLst>
          </p:cNvPr>
          <p:cNvSpPr txBox="1"/>
          <p:nvPr/>
        </p:nvSpPr>
        <p:spPr>
          <a:xfrm>
            <a:off x="7915275" y="6288506"/>
            <a:ext cx="933450" cy="307777"/>
          </a:xfrm>
          <a:prstGeom prst="rect">
            <a:avLst/>
          </a:prstGeom>
          <a:noFill/>
        </p:spPr>
        <p:txBody>
          <a:bodyPr wrap="square" rtlCol="0">
            <a:spAutoFit/>
          </a:bodyPr>
          <a:lstStyle/>
          <a:p>
            <a:r>
              <a:rPr lang="nl-NL" altLang="zh-CN" dirty="0"/>
              <a:t>5</a:t>
            </a:r>
            <a:r>
              <a:rPr lang="nl-NL" dirty="0"/>
              <a:t>000m</a:t>
            </a:r>
          </a:p>
        </p:txBody>
      </p:sp>
      <p:sp>
        <p:nvSpPr>
          <p:cNvPr id="20" name="TextBox 19">
            <a:extLst>
              <a:ext uri="{FF2B5EF4-FFF2-40B4-BE49-F238E27FC236}">
                <a16:creationId xmlns:a16="http://schemas.microsoft.com/office/drawing/2014/main" xmlns="" id="{242EBD44-5C85-483D-849F-BCF8AF3BD8D8}"/>
              </a:ext>
            </a:extLst>
          </p:cNvPr>
          <p:cNvSpPr txBox="1"/>
          <p:nvPr/>
        </p:nvSpPr>
        <p:spPr>
          <a:xfrm>
            <a:off x="857250" y="444196"/>
            <a:ext cx="1962149" cy="307777"/>
          </a:xfrm>
          <a:prstGeom prst="rect">
            <a:avLst/>
          </a:prstGeom>
          <a:noFill/>
        </p:spPr>
        <p:txBody>
          <a:bodyPr wrap="square" rtlCol="0">
            <a:spAutoFit/>
          </a:bodyPr>
          <a:lstStyle/>
          <a:p>
            <a:r>
              <a:rPr lang="nl-NL" dirty="0"/>
              <a:t>ROAD 2,  50m</a:t>
            </a:r>
          </a:p>
        </p:txBody>
      </p:sp>
      <p:sp>
        <p:nvSpPr>
          <p:cNvPr id="21" name="TextBox 20">
            <a:extLst>
              <a:ext uri="{FF2B5EF4-FFF2-40B4-BE49-F238E27FC236}">
                <a16:creationId xmlns:a16="http://schemas.microsoft.com/office/drawing/2014/main" xmlns="" id="{3083DAB9-2F32-4A59-B017-CE206B6714D3}"/>
              </a:ext>
            </a:extLst>
          </p:cNvPr>
          <p:cNvSpPr txBox="1"/>
          <p:nvPr/>
        </p:nvSpPr>
        <p:spPr>
          <a:xfrm>
            <a:off x="4019550" y="414601"/>
            <a:ext cx="1962149" cy="307777"/>
          </a:xfrm>
          <a:prstGeom prst="rect">
            <a:avLst/>
          </a:prstGeom>
          <a:noFill/>
        </p:spPr>
        <p:txBody>
          <a:bodyPr wrap="square" rtlCol="0">
            <a:spAutoFit/>
          </a:bodyPr>
          <a:lstStyle/>
          <a:p>
            <a:r>
              <a:rPr lang="nl-NL" dirty="0"/>
              <a:t>Population, 3km</a:t>
            </a:r>
          </a:p>
        </p:txBody>
      </p:sp>
      <p:sp>
        <p:nvSpPr>
          <p:cNvPr id="22" name="TextBox 21">
            <a:extLst>
              <a:ext uri="{FF2B5EF4-FFF2-40B4-BE49-F238E27FC236}">
                <a16:creationId xmlns:a16="http://schemas.microsoft.com/office/drawing/2014/main" xmlns="" id="{510A5BC7-7612-4203-AB9D-6E948D39BC17}"/>
              </a:ext>
            </a:extLst>
          </p:cNvPr>
          <p:cNvSpPr txBox="1"/>
          <p:nvPr/>
        </p:nvSpPr>
        <p:spPr>
          <a:xfrm>
            <a:off x="6724651" y="444196"/>
            <a:ext cx="1962149" cy="307777"/>
          </a:xfrm>
          <a:prstGeom prst="rect">
            <a:avLst/>
          </a:prstGeom>
          <a:noFill/>
        </p:spPr>
        <p:txBody>
          <a:bodyPr wrap="square" rtlCol="0">
            <a:spAutoFit/>
          </a:bodyPr>
          <a:lstStyle/>
          <a:p>
            <a:r>
              <a:rPr lang="nl-NL" dirty="0"/>
              <a:t>ROAD M345, 300m</a:t>
            </a:r>
          </a:p>
        </p:txBody>
      </p:sp>
      <p:sp>
        <p:nvSpPr>
          <p:cNvPr id="23" name="TextBox 22">
            <a:extLst>
              <a:ext uri="{FF2B5EF4-FFF2-40B4-BE49-F238E27FC236}">
                <a16:creationId xmlns:a16="http://schemas.microsoft.com/office/drawing/2014/main" xmlns="" id="{D35F5427-55C9-453E-9E3C-A9111194C376}"/>
              </a:ext>
            </a:extLst>
          </p:cNvPr>
          <p:cNvSpPr txBox="1"/>
          <p:nvPr/>
        </p:nvSpPr>
        <p:spPr>
          <a:xfrm rot="5400000">
            <a:off x="7783415" y="1761639"/>
            <a:ext cx="1962149" cy="307777"/>
          </a:xfrm>
          <a:prstGeom prst="rect">
            <a:avLst/>
          </a:prstGeom>
          <a:noFill/>
        </p:spPr>
        <p:txBody>
          <a:bodyPr wrap="square" rtlCol="0">
            <a:spAutoFit/>
          </a:bodyPr>
          <a:lstStyle/>
          <a:p>
            <a:r>
              <a:rPr lang="nl-NL" dirty="0"/>
              <a:t>ROAD M345, 300m</a:t>
            </a:r>
          </a:p>
        </p:txBody>
      </p:sp>
      <p:sp>
        <p:nvSpPr>
          <p:cNvPr id="24" name="TextBox 23">
            <a:extLst>
              <a:ext uri="{FF2B5EF4-FFF2-40B4-BE49-F238E27FC236}">
                <a16:creationId xmlns:a16="http://schemas.microsoft.com/office/drawing/2014/main" xmlns="" id="{5512DC55-B6C9-42EF-8DFB-9DECCECAFAC0}"/>
              </a:ext>
            </a:extLst>
          </p:cNvPr>
          <p:cNvSpPr txBox="1"/>
          <p:nvPr/>
        </p:nvSpPr>
        <p:spPr>
          <a:xfrm rot="5400000">
            <a:off x="7783415" y="3537048"/>
            <a:ext cx="1962149" cy="307777"/>
          </a:xfrm>
          <a:prstGeom prst="rect">
            <a:avLst/>
          </a:prstGeom>
          <a:noFill/>
        </p:spPr>
        <p:txBody>
          <a:bodyPr wrap="square" rtlCol="0">
            <a:spAutoFit/>
          </a:bodyPr>
          <a:lstStyle/>
          <a:p>
            <a:r>
              <a:rPr lang="nl-NL" dirty="0"/>
              <a:t>Population, 3km</a:t>
            </a:r>
          </a:p>
        </p:txBody>
      </p:sp>
      <p:sp>
        <p:nvSpPr>
          <p:cNvPr id="25" name="TextBox 24">
            <a:extLst>
              <a:ext uri="{FF2B5EF4-FFF2-40B4-BE49-F238E27FC236}">
                <a16:creationId xmlns:a16="http://schemas.microsoft.com/office/drawing/2014/main" xmlns="" id="{9003B106-76B8-4057-9A77-F08803099EC8}"/>
              </a:ext>
            </a:extLst>
          </p:cNvPr>
          <p:cNvSpPr txBox="1"/>
          <p:nvPr/>
        </p:nvSpPr>
        <p:spPr>
          <a:xfrm rot="5400000">
            <a:off x="7773890" y="5235130"/>
            <a:ext cx="1962149" cy="307777"/>
          </a:xfrm>
          <a:prstGeom prst="rect">
            <a:avLst/>
          </a:prstGeom>
          <a:noFill/>
        </p:spPr>
        <p:txBody>
          <a:bodyPr wrap="square" rtlCol="0">
            <a:spAutoFit/>
          </a:bodyPr>
          <a:lstStyle/>
          <a:p>
            <a:r>
              <a:rPr lang="nl-NL" dirty="0"/>
              <a:t>ROAD 2,  50m</a:t>
            </a:r>
          </a:p>
        </p:txBody>
      </p:sp>
      <p:sp>
        <p:nvSpPr>
          <p:cNvPr id="26" name="TextBox 25">
            <a:extLst>
              <a:ext uri="{FF2B5EF4-FFF2-40B4-BE49-F238E27FC236}">
                <a16:creationId xmlns:a16="http://schemas.microsoft.com/office/drawing/2014/main" xmlns="" id="{8E661D9A-1DBD-4D11-9704-E5C9BEF028C5}"/>
              </a:ext>
            </a:extLst>
          </p:cNvPr>
          <p:cNvSpPr txBox="1"/>
          <p:nvPr/>
        </p:nvSpPr>
        <p:spPr>
          <a:xfrm>
            <a:off x="4152900" y="1392307"/>
            <a:ext cx="1809750" cy="523220"/>
          </a:xfrm>
          <a:prstGeom prst="rect">
            <a:avLst/>
          </a:prstGeom>
          <a:solidFill>
            <a:schemeClr val="bg1"/>
          </a:solidFill>
        </p:spPr>
        <p:txBody>
          <a:bodyPr wrap="square" rtlCol="0">
            <a:spAutoFit/>
          </a:bodyPr>
          <a:lstStyle/>
          <a:p>
            <a:r>
              <a:rPr lang="nl-NL" dirty="0"/>
              <a:t>Correlation:</a:t>
            </a:r>
          </a:p>
          <a:p>
            <a:r>
              <a:rPr lang="nl-NL" dirty="0"/>
              <a:t>0.3</a:t>
            </a:r>
          </a:p>
        </p:txBody>
      </p:sp>
      <p:sp>
        <p:nvSpPr>
          <p:cNvPr id="28" name="TextBox 27">
            <a:extLst>
              <a:ext uri="{FF2B5EF4-FFF2-40B4-BE49-F238E27FC236}">
                <a16:creationId xmlns:a16="http://schemas.microsoft.com/office/drawing/2014/main" xmlns="" id="{703F524D-72E4-411B-8736-70A2CE1410F4}"/>
              </a:ext>
            </a:extLst>
          </p:cNvPr>
          <p:cNvSpPr txBox="1"/>
          <p:nvPr/>
        </p:nvSpPr>
        <p:spPr>
          <a:xfrm>
            <a:off x="6753225" y="3167716"/>
            <a:ext cx="1809750" cy="523220"/>
          </a:xfrm>
          <a:prstGeom prst="rect">
            <a:avLst/>
          </a:prstGeom>
          <a:solidFill>
            <a:schemeClr val="bg1"/>
          </a:solidFill>
        </p:spPr>
        <p:txBody>
          <a:bodyPr wrap="square" rtlCol="0">
            <a:spAutoFit/>
          </a:bodyPr>
          <a:lstStyle/>
          <a:p>
            <a:r>
              <a:rPr lang="nl-NL" dirty="0"/>
              <a:t>Correlation:</a:t>
            </a:r>
          </a:p>
          <a:p>
            <a:r>
              <a:rPr lang="nl-NL" dirty="0"/>
              <a:t>0.4</a:t>
            </a:r>
          </a:p>
        </p:txBody>
      </p:sp>
      <p:sp>
        <p:nvSpPr>
          <p:cNvPr id="29" name="TextBox 28">
            <a:extLst>
              <a:ext uri="{FF2B5EF4-FFF2-40B4-BE49-F238E27FC236}">
                <a16:creationId xmlns:a16="http://schemas.microsoft.com/office/drawing/2014/main" xmlns="" id="{06FAF9FF-F168-45B3-BFB5-7CB4AE49D61F}"/>
              </a:ext>
            </a:extLst>
          </p:cNvPr>
          <p:cNvSpPr txBox="1"/>
          <p:nvPr/>
        </p:nvSpPr>
        <p:spPr>
          <a:xfrm>
            <a:off x="6667500" y="1574670"/>
            <a:ext cx="1809750" cy="523220"/>
          </a:xfrm>
          <a:prstGeom prst="rect">
            <a:avLst/>
          </a:prstGeom>
          <a:solidFill>
            <a:schemeClr val="bg1"/>
          </a:solidFill>
        </p:spPr>
        <p:txBody>
          <a:bodyPr wrap="square" rtlCol="0">
            <a:spAutoFit/>
          </a:bodyPr>
          <a:lstStyle/>
          <a:p>
            <a:r>
              <a:rPr lang="nl-NL" dirty="0"/>
              <a:t>Correlation:</a:t>
            </a:r>
          </a:p>
          <a:p>
            <a:r>
              <a:rPr lang="nl-NL" dirty="0"/>
              <a:t>0.16</a:t>
            </a:r>
          </a:p>
        </p:txBody>
      </p:sp>
    </p:spTree>
    <p:extLst>
      <p:ext uri="{BB962C8B-B14F-4D97-AF65-F5344CB8AC3E}">
        <p14:creationId xmlns:p14="http://schemas.microsoft.com/office/powerpoint/2010/main" val="4055287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D248ADE6-FB99-4EA0-B69E-24F441C9FF73}"/>
              </a:ext>
            </a:extLst>
          </p:cNvPr>
          <p:cNvPicPr>
            <a:picLocks noChangeAspect="1"/>
          </p:cNvPicPr>
          <p:nvPr/>
        </p:nvPicPr>
        <p:blipFill>
          <a:blip r:embed="rId2"/>
          <a:stretch>
            <a:fillRect/>
          </a:stretch>
        </p:blipFill>
        <p:spPr>
          <a:xfrm>
            <a:off x="4167673" y="3389677"/>
            <a:ext cx="4301592" cy="2654697"/>
          </a:xfrm>
          <a:prstGeom prst="rect">
            <a:avLst/>
          </a:prstGeom>
        </p:spPr>
      </p:pic>
      <p:pic>
        <p:nvPicPr>
          <p:cNvPr id="15" name="Picture 14">
            <a:extLst>
              <a:ext uri="{FF2B5EF4-FFF2-40B4-BE49-F238E27FC236}">
                <a16:creationId xmlns:a16="http://schemas.microsoft.com/office/drawing/2014/main" xmlns="" id="{3136848E-9A05-4A5C-AAEF-37E2E2D22B18}"/>
              </a:ext>
            </a:extLst>
          </p:cNvPr>
          <p:cNvPicPr>
            <a:picLocks noChangeAspect="1"/>
          </p:cNvPicPr>
          <p:nvPr/>
        </p:nvPicPr>
        <p:blipFill>
          <a:blip r:embed="rId3"/>
          <a:stretch>
            <a:fillRect/>
          </a:stretch>
        </p:blipFill>
        <p:spPr>
          <a:xfrm>
            <a:off x="4169118" y="1012900"/>
            <a:ext cx="4007798" cy="2473383"/>
          </a:xfrm>
          <a:prstGeom prst="rect">
            <a:avLst/>
          </a:prstGeom>
        </p:spPr>
      </p:pic>
      <p:pic>
        <p:nvPicPr>
          <p:cNvPr id="13" name="Picture 12">
            <a:extLst>
              <a:ext uri="{FF2B5EF4-FFF2-40B4-BE49-F238E27FC236}">
                <a16:creationId xmlns:a16="http://schemas.microsoft.com/office/drawing/2014/main" xmlns="" id="{A84692C4-30C4-4B8A-80C6-E0A98F9CBF32}"/>
              </a:ext>
            </a:extLst>
          </p:cNvPr>
          <p:cNvPicPr>
            <a:picLocks noChangeAspect="1"/>
          </p:cNvPicPr>
          <p:nvPr/>
        </p:nvPicPr>
        <p:blipFill>
          <a:blip r:embed="rId4"/>
          <a:stretch>
            <a:fillRect/>
          </a:stretch>
        </p:blipFill>
        <p:spPr>
          <a:xfrm>
            <a:off x="206284" y="3348371"/>
            <a:ext cx="4007799" cy="2473384"/>
          </a:xfrm>
          <a:prstGeom prst="rect">
            <a:avLst/>
          </a:prstGeom>
        </p:spPr>
      </p:pic>
      <p:pic>
        <p:nvPicPr>
          <p:cNvPr id="14" name="Picture 13">
            <a:extLst>
              <a:ext uri="{FF2B5EF4-FFF2-40B4-BE49-F238E27FC236}">
                <a16:creationId xmlns:a16="http://schemas.microsoft.com/office/drawing/2014/main" xmlns="" id="{6DC89468-0755-42D7-9C66-B51D1C75DC38}"/>
              </a:ext>
            </a:extLst>
          </p:cNvPr>
          <p:cNvPicPr>
            <a:picLocks noChangeAspect="1"/>
          </p:cNvPicPr>
          <p:nvPr/>
        </p:nvPicPr>
        <p:blipFill>
          <a:blip r:embed="rId5"/>
          <a:stretch>
            <a:fillRect/>
          </a:stretch>
        </p:blipFill>
        <p:spPr>
          <a:xfrm>
            <a:off x="113224" y="955616"/>
            <a:ext cx="4007798" cy="2473384"/>
          </a:xfrm>
          <a:prstGeom prst="rect">
            <a:avLst/>
          </a:prstGeom>
        </p:spPr>
      </p:pic>
      <p:sp>
        <p:nvSpPr>
          <p:cNvPr id="4" name="Slide Number Placeholder 3">
            <a:extLst>
              <a:ext uri="{FF2B5EF4-FFF2-40B4-BE49-F238E27FC236}">
                <a16:creationId xmlns:a16="http://schemas.microsoft.com/office/drawing/2014/main" xmlns="" id="{BB49B6DE-0ED5-471A-9BC3-72EA723E5022}"/>
              </a:ext>
            </a:extLst>
          </p:cNvPr>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32</a:t>
            </a:fld>
            <a:endParaRPr lang="en-US"/>
          </a:p>
        </p:txBody>
      </p:sp>
      <p:sp>
        <p:nvSpPr>
          <p:cNvPr id="9" name="Title 4">
            <a:extLst>
              <a:ext uri="{FF2B5EF4-FFF2-40B4-BE49-F238E27FC236}">
                <a16:creationId xmlns:a16="http://schemas.microsoft.com/office/drawing/2014/main" xmlns="" id="{6089DE60-89F7-439C-862E-2DD0C2A664D6}"/>
              </a:ext>
            </a:extLst>
          </p:cNvPr>
          <p:cNvSpPr txBox="1">
            <a:spLocks/>
          </p:cNvSpPr>
          <p:nvPr/>
        </p:nvSpPr>
        <p:spPr>
          <a:xfrm>
            <a:off x="1466850" y="659206"/>
            <a:ext cx="6248401" cy="470297"/>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r>
              <a:rPr lang="nl-NL" sz="2400" dirty="0">
                <a:latin typeface="Calibri" panose="020F0502020204030204" pitchFamily="34" charset="0"/>
                <a:cs typeface="Calibri" panose="020F0502020204030204" pitchFamily="34" charset="0"/>
              </a:rPr>
              <a:t>Partial dependent plots: Linear regression</a:t>
            </a:r>
            <a:endParaRPr lang="en-US" sz="24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xmlns="" id="{16C55A91-5838-4B98-927A-8435F80BCD0C}"/>
              </a:ext>
            </a:extLst>
          </p:cNvPr>
          <p:cNvSpPr txBox="1"/>
          <p:nvPr/>
        </p:nvSpPr>
        <p:spPr>
          <a:xfrm>
            <a:off x="5706921" y="3234797"/>
            <a:ext cx="1962149" cy="307777"/>
          </a:xfrm>
          <a:prstGeom prst="rect">
            <a:avLst/>
          </a:prstGeom>
          <a:solidFill>
            <a:schemeClr val="bg1"/>
          </a:solidFill>
        </p:spPr>
        <p:txBody>
          <a:bodyPr wrap="square" rtlCol="0">
            <a:spAutoFit/>
          </a:bodyPr>
          <a:lstStyle/>
          <a:p>
            <a:r>
              <a:rPr lang="nl-NL" dirty="0"/>
              <a:t>Population, 3km</a:t>
            </a:r>
          </a:p>
        </p:txBody>
      </p:sp>
      <p:sp>
        <p:nvSpPr>
          <p:cNvPr id="11" name="TextBox 10">
            <a:extLst>
              <a:ext uri="{FF2B5EF4-FFF2-40B4-BE49-F238E27FC236}">
                <a16:creationId xmlns:a16="http://schemas.microsoft.com/office/drawing/2014/main" xmlns="" id="{FFA4991F-7D3F-48F0-B4C0-1FF36C8A09A8}"/>
              </a:ext>
            </a:extLst>
          </p:cNvPr>
          <p:cNvSpPr txBox="1"/>
          <p:nvPr/>
        </p:nvSpPr>
        <p:spPr>
          <a:xfrm>
            <a:off x="1205904" y="3234797"/>
            <a:ext cx="1962149" cy="307777"/>
          </a:xfrm>
          <a:prstGeom prst="rect">
            <a:avLst/>
          </a:prstGeom>
          <a:solidFill>
            <a:schemeClr val="bg1"/>
          </a:solidFill>
        </p:spPr>
        <p:txBody>
          <a:bodyPr wrap="square" rtlCol="0">
            <a:spAutoFit/>
          </a:bodyPr>
          <a:lstStyle/>
          <a:p>
            <a:r>
              <a:rPr lang="nl-NL" dirty="0"/>
              <a:t>ROAD M345, 300m</a:t>
            </a:r>
          </a:p>
        </p:txBody>
      </p:sp>
      <p:sp>
        <p:nvSpPr>
          <p:cNvPr id="12" name="TextBox 11">
            <a:extLst>
              <a:ext uri="{FF2B5EF4-FFF2-40B4-BE49-F238E27FC236}">
                <a16:creationId xmlns:a16="http://schemas.microsoft.com/office/drawing/2014/main" xmlns="" id="{2378188A-4B76-43C5-A7EA-2572C6535C57}"/>
              </a:ext>
            </a:extLst>
          </p:cNvPr>
          <p:cNvSpPr txBox="1"/>
          <p:nvPr/>
        </p:nvSpPr>
        <p:spPr>
          <a:xfrm>
            <a:off x="1402563" y="5607553"/>
            <a:ext cx="1962149" cy="307777"/>
          </a:xfrm>
          <a:prstGeom prst="rect">
            <a:avLst/>
          </a:prstGeom>
          <a:solidFill>
            <a:schemeClr val="bg1"/>
          </a:solidFill>
        </p:spPr>
        <p:txBody>
          <a:bodyPr wrap="square" rtlCol="0">
            <a:spAutoFit/>
          </a:bodyPr>
          <a:lstStyle/>
          <a:p>
            <a:r>
              <a:rPr lang="nl-NL" dirty="0"/>
              <a:t>ROAD 2,  50m</a:t>
            </a:r>
          </a:p>
        </p:txBody>
      </p:sp>
      <p:sp>
        <p:nvSpPr>
          <p:cNvPr id="17" name="TextBox 16">
            <a:extLst>
              <a:ext uri="{FF2B5EF4-FFF2-40B4-BE49-F238E27FC236}">
                <a16:creationId xmlns:a16="http://schemas.microsoft.com/office/drawing/2014/main" xmlns="" id="{24237524-C60E-4904-ACBE-6966C070399C}"/>
              </a:ext>
            </a:extLst>
          </p:cNvPr>
          <p:cNvSpPr txBox="1"/>
          <p:nvPr/>
        </p:nvSpPr>
        <p:spPr>
          <a:xfrm rot="16200000">
            <a:off x="3233008" y="4411066"/>
            <a:ext cx="1962149" cy="307777"/>
          </a:xfrm>
          <a:prstGeom prst="rect">
            <a:avLst/>
          </a:prstGeom>
          <a:solidFill>
            <a:schemeClr val="bg1"/>
          </a:solidFill>
        </p:spPr>
        <p:txBody>
          <a:bodyPr wrap="square" rtlCol="0">
            <a:spAutoFit/>
          </a:bodyPr>
          <a:lstStyle/>
          <a:p>
            <a:r>
              <a:rPr lang="nl-NL" dirty="0"/>
              <a:t>ROAD M345, 300m</a:t>
            </a:r>
          </a:p>
        </p:txBody>
      </p:sp>
      <p:sp>
        <p:nvSpPr>
          <p:cNvPr id="18" name="TextBox 17">
            <a:extLst>
              <a:ext uri="{FF2B5EF4-FFF2-40B4-BE49-F238E27FC236}">
                <a16:creationId xmlns:a16="http://schemas.microsoft.com/office/drawing/2014/main" xmlns="" id="{62130C17-2C87-4477-9C42-1D9BF4197DBD}"/>
              </a:ext>
            </a:extLst>
          </p:cNvPr>
          <p:cNvSpPr txBox="1"/>
          <p:nvPr/>
        </p:nvSpPr>
        <p:spPr>
          <a:xfrm>
            <a:off x="5373546" y="5890486"/>
            <a:ext cx="1962149" cy="307777"/>
          </a:xfrm>
          <a:prstGeom prst="rect">
            <a:avLst/>
          </a:prstGeom>
          <a:solidFill>
            <a:schemeClr val="bg1"/>
          </a:solidFill>
        </p:spPr>
        <p:txBody>
          <a:bodyPr wrap="square" rtlCol="0">
            <a:spAutoFit/>
          </a:bodyPr>
          <a:lstStyle/>
          <a:p>
            <a:r>
              <a:rPr lang="nl-NL" dirty="0"/>
              <a:t>Population, 3km</a:t>
            </a:r>
          </a:p>
        </p:txBody>
      </p:sp>
      <p:cxnSp>
        <p:nvCxnSpPr>
          <p:cNvPr id="19" name="Straight Connector 18">
            <a:extLst>
              <a:ext uri="{FF2B5EF4-FFF2-40B4-BE49-F238E27FC236}">
                <a16:creationId xmlns:a16="http://schemas.microsoft.com/office/drawing/2014/main" xmlns="" id="{9D854E33-70CB-49F4-A2FA-04568CBBC45D}"/>
              </a:ext>
            </a:extLst>
          </p:cNvPr>
          <p:cNvCxnSpPr>
            <a:cxnSpLocks/>
          </p:cNvCxnSpPr>
          <p:nvPr/>
        </p:nvCxnSpPr>
        <p:spPr>
          <a:xfrm flipH="1">
            <a:off x="4677435" y="4091438"/>
            <a:ext cx="1864714"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0" name="Straight Connector 19">
            <a:extLst>
              <a:ext uri="{FF2B5EF4-FFF2-40B4-BE49-F238E27FC236}">
                <a16:creationId xmlns:a16="http://schemas.microsoft.com/office/drawing/2014/main" xmlns="" id="{A02A5B2C-4979-4403-915A-59CBE9581DF0}"/>
              </a:ext>
            </a:extLst>
          </p:cNvPr>
          <p:cNvCxnSpPr>
            <a:cxnSpLocks/>
          </p:cNvCxnSpPr>
          <p:nvPr/>
        </p:nvCxnSpPr>
        <p:spPr>
          <a:xfrm>
            <a:off x="6542149" y="4091438"/>
            <a:ext cx="0" cy="1516115"/>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4145119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39F72C14-D728-4054-8D05-EFBAD89F11FC}"/>
              </a:ext>
            </a:extLst>
          </p:cNvPr>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33</a:t>
            </a:fld>
            <a:endParaRPr lang="en-US"/>
          </a:p>
        </p:txBody>
      </p:sp>
      <p:pic>
        <p:nvPicPr>
          <p:cNvPr id="6" name="Picture 5">
            <a:extLst>
              <a:ext uri="{FF2B5EF4-FFF2-40B4-BE49-F238E27FC236}">
                <a16:creationId xmlns:a16="http://schemas.microsoft.com/office/drawing/2014/main" xmlns="" id="{59D12DA5-5EEC-41C7-8839-AD0EFBD14E93}"/>
              </a:ext>
            </a:extLst>
          </p:cNvPr>
          <p:cNvPicPr>
            <a:picLocks noChangeAspect="1"/>
          </p:cNvPicPr>
          <p:nvPr/>
        </p:nvPicPr>
        <p:blipFill>
          <a:blip r:embed="rId2"/>
          <a:stretch>
            <a:fillRect/>
          </a:stretch>
        </p:blipFill>
        <p:spPr>
          <a:xfrm>
            <a:off x="137553" y="1322055"/>
            <a:ext cx="8868894" cy="5137951"/>
          </a:xfrm>
          <a:prstGeom prst="rect">
            <a:avLst/>
          </a:prstGeom>
        </p:spPr>
      </p:pic>
      <p:sp>
        <p:nvSpPr>
          <p:cNvPr id="7" name="Title 4">
            <a:extLst>
              <a:ext uri="{FF2B5EF4-FFF2-40B4-BE49-F238E27FC236}">
                <a16:creationId xmlns:a16="http://schemas.microsoft.com/office/drawing/2014/main" xmlns="" id="{CF2DF870-2369-4A56-A77D-422058E96A6C}"/>
              </a:ext>
            </a:extLst>
          </p:cNvPr>
          <p:cNvSpPr txBox="1">
            <a:spLocks/>
          </p:cNvSpPr>
          <p:nvPr/>
        </p:nvSpPr>
        <p:spPr>
          <a:xfrm>
            <a:off x="669640" y="397994"/>
            <a:ext cx="7886700" cy="470297"/>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r>
              <a:rPr lang="nl-NL" sz="2400" dirty="0">
                <a:latin typeface="Calibri" panose="020F0502020204030204" pitchFamily="34" charset="0"/>
                <a:cs typeface="Calibri" panose="020F0502020204030204" pitchFamily="34" charset="0"/>
              </a:rPr>
              <a:t>Partial dependent plots: Random forest</a:t>
            </a:r>
            <a:endParaRPr lang="en-US" sz="2400" dirty="0">
              <a:latin typeface="Calibri" panose="020F0502020204030204" pitchFamily="34" charset="0"/>
              <a:cs typeface="Calibri" panose="020F0502020204030204" pitchFamily="34" charset="0"/>
            </a:endParaRPr>
          </a:p>
        </p:txBody>
      </p:sp>
      <p:cxnSp>
        <p:nvCxnSpPr>
          <p:cNvPr id="3" name="Straight Connector 2">
            <a:extLst>
              <a:ext uri="{FF2B5EF4-FFF2-40B4-BE49-F238E27FC236}">
                <a16:creationId xmlns:a16="http://schemas.microsoft.com/office/drawing/2014/main" xmlns="" id="{AC6089ED-A6D3-4574-ACCE-E709BFD4B31D}"/>
              </a:ext>
            </a:extLst>
          </p:cNvPr>
          <p:cNvCxnSpPr/>
          <p:nvPr/>
        </p:nvCxnSpPr>
        <p:spPr>
          <a:xfrm>
            <a:off x="1114425" y="3286125"/>
            <a:ext cx="0" cy="109537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A41679A6-1754-415E-B599-F4BFEC00581D}"/>
              </a:ext>
            </a:extLst>
          </p:cNvPr>
          <p:cNvSpPr txBox="1"/>
          <p:nvPr/>
        </p:nvSpPr>
        <p:spPr>
          <a:xfrm>
            <a:off x="952500" y="2919266"/>
            <a:ext cx="571500" cy="307777"/>
          </a:xfrm>
          <a:prstGeom prst="rect">
            <a:avLst/>
          </a:prstGeom>
          <a:noFill/>
        </p:spPr>
        <p:txBody>
          <a:bodyPr wrap="square" rtlCol="0">
            <a:spAutoFit/>
          </a:bodyPr>
          <a:lstStyle/>
          <a:p>
            <a:r>
              <a:rPr lang="nl-NL" dirty="0"/>
              <a:t>30m</a:t>
            </a:r>
          </a:p>
        </p:txBody>
      </p:sp>
      <p:cxnSp>
        <p:nvCxnSpPr>
          <p:cNvPr id="9" name="Straight Connector 8">
            <a:extLst>
              <a:ext uri="{FF2B5EF4-FFF2-40B4-BE49-F238E27FC236}">
                <a16:creationId xmlns:a16="http://schemas.microsoft.com/office/drawing/2014/main" xmlns="" id="{4C40D85D-F27A-4BC5-8138-7F08B55AD811}"/>
              </a:ext>
            </a:extLst>
          </p:cNvPr>
          <p:cNvCxnSpPr/>
          <p:nvPr/>
        </p:nvCxnSpPr>
        <p:spPr>
          <a:xfrm>
            <a:off x="2771775" y="1533525"/>
            <a:ext cx="0" cy="109537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C1270D11-7281-4E0C-8BC9-D732DE2512E8}"/>
              </a:ext>
            </a:extLst>
          </p:cNvPr>
          <p:cNvSpPr txBox="1"/>
          <p:nvPr/>
        </p:nvSpPr>
        <p:spPr>
          <a:xfrm>
            <a:off x="2390774" y="1165792"/>
            <a:ext cx="1200143" cy="307777"/>
          </a:xfrm>
          <a:prstGeom prst="rect">
            <a:avLst/>
          </a:prstGeom>
          <a:noFill/>
        </p:spPr>
        <p:txBody>
          <a:bodyPr wrap="square" rtlCol="0">
            <a:spAutoFit/>
          </a:bodyPr>
          <a:lstStyle/>
          <a:p>
            <a:r>
              <a:rPr lang="nl-NL" altLang="zh-CN" dirty="0"/>
              <a:t>12000</a:t>
            </a:r>
            <a:r>
              <a:rPr lang="nl-NL" dirty="0"/>
              <a:t>0m</a:t>
            </a:r>
          </a:p>
        </p:txBody>
      </p:sp>
      <p:cxnSp>
        <p:nvCxnSpPr>
          <p:cNvPr id="11" name="Straight Connector 10">
            <a:extLst>
              <a:ext uri="{FF2B5EF4-FFF2-40B4-BE49-F238E27FC236}">
                <a16:creationId xmlns:a16="http://schemas.microsoft.com/office/drawing/2014/main" xmlns="" id="{A7B6F630-0B00-4B03-AC9C-54D38ECE613B}"/>
              </a:ext>
            </a:extLst>
          </p:cNvPr>
          <p:cNvCxnSpPr/>
          <p:nvPr/>
        </p:nvCxnSpPr>
        <p:spPr>
          <a:xfrm>
            <a:off x="7820025" y="1543050"/>
            <a:ext cx="0" cy="109537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8E1BC77E-A1BB-4797-9D44-46F07DB42DC9}"/>
              </a:ext>
            </a:extLst>
          </p:cNvPr>
          <p:cNvSpPr txBox="1"/>
          <p:nvPr/>
        </p:nvSpPr>
        <p:spPr>
          <a:xfrm>
            <a:off x="7486656" y="1228955"/>
            <a:ext cx="1200143" cy="307777"/>
          </a:xfrm>
          <a:prstGeom prst="rect">
            <a:avLst/>
          </a:prstGeom>
          <a:noFill/>
        </p:spPr>
        <p:txBody>
          <a:bodyPr wrap="square" rtlCol="0">
            <a:spAutoFit/>
          </a:bodyPr>
          <a:lstStyle/>
          <a:p>
            <a:r>
              <a:rPr lang="nl-NL" altLang="zh-CN" dirty="0"/>
              <a:t>500</a:t>
            </a:r>
            <a:r>
              <a:rPr lang="nl-NL" dirty="0"/>
              <a:t>0m</a:t>
            </a:r>
          </a:p>
        </p:txBody>
      </p:sp>
      <p:cxnSp>
        <p:nvCxnSpPr>
          <p:cNvPr id="13" name="Straight Connector 12">
            <a:extLst>
              <a:ext uri="{FF2B5EF4-FFF2-40B4-BE49-F238E27FC236}">
                <a16:creationId xmlns:a16="http://schemas.microsoft.com/office/drawing/2014/main" xmlns="" id="{BFE5416B-5D36-4001-8C09-103A8336387E}"/>
              </a:ext>
            </a:extLst>
          </p:cNvPr>
          <p:cNvCxnSpPr>
            <a:cxnSpLocks/>
          </p:cNvCxnSpPr>
          <p:nvPr/>
        </p:nvCxnSpPr>
        <p:spPr>
          <a:xfrm>
            <a:off x="6991349" y="3504208"/>
            <a:ext cx="0" cy="877292"/>
          </a:xfrm>
          <a:prstGeom prst="line">
            <a:avLst/>
          </a:prstGeom>
        </p:spPr>
        <p:style>
          <a:lnRef idx="2">
            <a:schemeClr val="accent6"/>
          </a:lnRef>
          <a:fillRef idx="0">
            <a:schemeClr val="accent6"/>
          </a:fillRef>
          <a:effectRef idx="1">
            <a:schemeClr val="accent6"/>
          </a:effectRef>
          <a:fontRef idx="minor">
            <a:schemeClr val="tx1"/>
          </a:fontRef>
        </p:style>
      </p:cxnSp>
      <p:cxnSp>
        <p:nvCxnSpPr>
          <p:cNvPr id="14" name="Straight Connector 13">
            <a:extLst>
              <a:ext uri="{FF2B5EF4-FFF2-40B4-BE49-F238E27FC236}">
                <a16:creationId xmlns:a16="http://schemas.microsoft.com/office/drawing/2014/main" xmlns="" id="{0CAAC103-A96D-4A9D-A188-95FCD1531494}"/>
              </a:ext>
            </a:extLst>
          </p:cNvPr>
          <p:cNvCxnSpPr>
            <a:cxnSpLocks/>
          </p:cNvCxnSpPr>
          <p:nvPr/>
        </p:nvCxnSpPr>
        <p:spPr>
          <a:xfrm flipH="1">
            <a:off x="4943475" y="3504208"/>
            <a:ext cx="2047874"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24" name="Straight Connector 23">
            <a:extLst>
              <a:ext uri="{FF2B5EF4-FFF2-40B4-BE49-F238E27FC236}">
                <a16:creationId xmlns:a16="http://schemas.microsoft.com/office/drawing/2014/main" xmlns="" id="{43F955DB-426A-491D-B0A2-E645A6C39B64}"/>
              </a:ext>
            </a:extLst>
          </p:cNvPr>
          <p:cNvCxnSpPr>
            <a:cxnSpLocks/>
          </p:cNvCxnSpPr>
          <p:nvPr/>
        </p:nvCxnSpPr>
        <p:spPr>
          <a:xfrm>
            <a:off x="6991349" y="3504208"/>
            <a:ext cx="0" cy="821502"/>
          </a:xfrm>
          <a:prstGeom prst="line">
            <a:avLst/>
          </a:prstGeom>
        </p:spPr>
        <p:style>
          <a:lnRef idx="2">
            <a:schemeClr val="accent6"/>
          </a:lnRef>
          <a:fillRef idx="0">
            <a:schemeClr val="accent6"/>
          </a:fillRef>
          <a:effectRef idx="1">
            <a:schemeClr val="accent6"/>
          </a:effectRef>
          <a:fontRef idx="minor">
            <a:schemeClr val="tx1"/>
          </a:fontRef>
        </p:style>
      </p:cxnSp>
      <p:cxnSp>
        <p:nvCxnSpPr>
          <p:cNvPr id="26" name="Straight Connector 25">
            <a:extLst>
              <a:ext uri="{FF2B5EF4-FFF2-40B4-BE49-F238E27FC236}">
                <a16:creationId xmlns:a16="http://schemas.microsoft.com/office/drawing/2014/main" xmlns="" id="{BB6C6CBE-B8F0-4B8D-9D4A-E6D94AEF9A5D}"/>
              </a:ext>
            </a:extLst>
          </p:cNvPr>
          <p:cNvCxnSpPr>
            <a:cxnSpLocks/>
          </p:cNvCxnSpPr>
          <p:nvPr/>
        </p:nvCxnSpPr>
        <p:spPr>
          <a:xfrm>
            <a:off x="2619374" y="5143868"/>
            <a:ext cx="0" cy="858242"/>
          </a:xfrm>
          <a:prstGeom prst="line">
            <a:avLst/>
          </a:prstGeom>
        </p:spPr>
        <p:style>
          <a:lnRef idx="2">
            <a:schemeClr val="accent6"/>
          </a:lnRef>
          <a:fillRef idx="0">
            <a:schemeClr val="accent6"/>
          </a:fillRef>
          <a:effectRef idx="1">
            <a:schemeClr val="accent6"/>
          </a:effectRef>
          <a:fontRef idx="minor">
            <a:schemeClr val="tx1"/>
          </a:fontRef>
        </p:style>
      </p:cxnSp>
      <p:cxnSp>
        <p:nvCxnSpPr>
          <p:cNvPr id="27" name="Straight Connector 26">
            <a:extLst>
              <a:ext uri="{FF2B5EF4-FFF2-40B4-BE49-F238E27FC236}">
                <a16:creationId xmlns:a16="http://schemas.microsoft.com/office/drawing/2014/main" xmlns="" id="{5C803F23-ED68-4D35-9B63-3C184028E5BF}"/>
              </a:ext>
            </a:extLst>
          </p:cNvPr>
          <p:cNvCxnSpPr>
            <a:cxnSpLocks/>
          </p:cNvCxnSpPr>
          <p:nvPr/>
        </p:nvCxnSpPr>
        <p:spPr>
          <a:xfrm flipH="1">
            <a:off x="571500" y="5143868"/>
            <a:ext cx="2047874" cy="0"/>
          </a:xfrm>
          <a:prstGeom prst="line">
            <a:avLst/>
          </a:prstGeom>
        </p:spPr>
        <p:style>
          <a:lnRef idx="2">
            <a:schemeClr val="accent6"/>
          </a:lnRef>
          <a:fillRef idx="0">
            <a:schemeClr val="accent6"/>
          </a:fillRef>
          <a:effectRef idx="1">
            <a:schemeClr val="accent6"/>
          </a:effectRef>
          <a:fontRef idx="minor">
            <a:schemeClr val="tx1"/>
          </a:fontRef>
        </p:style>
      </p:cxnSp>
      <p:sp>
        <p:nvSpPr>
          <p:cNvPr id="28" name="TextBox 27">
            <a:extLst>
              <a:ext uri="{FF2B5EF4-FFF2-40B4-BE49-F238E27FC236}">
                <a16:creationId xmlns:a16="http://schemas.microsoft.com/office/drawing/2014/main" xmlns="" id="{83B2302C-19ED-4A05-80A7-288660D109E8}"/>
              </a:ext>
            </a:extLst>
          </p:cNvPr>
          <p:cNvSpPr txBox="1"/>
          <p:nvPr/>
        </p:nvSpPr>
        <p:spPr>
          <a:xfrm>
            <a:off x="457201" y="1218582"/>
            <a:ext cx="1962149" cy="307777"/>
          </a:xfrm>
          <a:prstGeom prst="rect">
            <a:avLst/>
          </a:prstGeom>
          <a:noFill/>
        </p:spPr>
        <p:txBody>
          <a:bodyPr wrap="square" rtlCol="0">
            <a:spAutoFit/>
          </a:bodyPr>
          <a:lstStyle/>
          <a:p>
            <a:r>
              <a:rPr lang="nl-NL" dirty="0"/>
              <a:t>Population, 3km</a:t>
            </a:r>
          </a:p>
        </p:txBody>
      </p:sp>
      <p:sp>
        <p:nvSpPr>
          <p:cNvPr id="29" name="TextBox 28">
            <a:extLst>
              <a:ext uri="{FF2B5EF4-FFF2-40B4-BE49-F238E27FC236}">
                <a16:creationId xmlns:a16="http://schemas.microsoft.com/office/drawing/2014/main" xmlns="" id="{0974A8A3-B965-492E-8AEE-C96F02E7FA6A}"/>
              </a:ext>
            </a:extLst>
          </p:cNvPr>
          <p:cNvSpPr txBox="1"/>
          <p:nvPr/>
        </p:nvSpPr>
        <p:spPr>
          <a:xfrm>
            <a:off x="4943475" y="1209057"/>
            <a:ext cx="1962149" cy="307777"/>
          </a:xfrm>
          <a:prstGeom prst="rect">
            <a:avLst/>
          </a:prstGeom>
          <a:noFill/>
        </p:spPr>
        <p:txBody>
          <a:bodyPr wrap="square" rtlCol="0">
            <a:spAutoFit/>
          </a:bodyPr>
          <a:lstStyle/>
          <a:p>
            <a:r>
              <a:rPr lang="nl-NL" dirty="0"/>
              <a:t>ROAD M345, 300m</a:t>
            </a:r>
          </a:p>
        </p:txBody>
      </p:sp>
      <p:sp>
        <p:nvSpPr>
          <p:cNvPr id="30" name="TextBox 29">
            <a:extLst>
              <a:ext uri="{FF2B5EF4-FFF2-40B4-BE49-F238E27FC236}">
                <a16:creationId xmlns:a16="http://schemas.microsoft.com/office/drawing/2014/main" xmlns="" id="{AB00A71A-9D4B-46F4-97F0-2FD0EC5AF878}"/>
              </a:ext>
            </a:extLst>
          </p:cNvPr>
          <p:cNvSpPr txBox="1"/>
          <p:nvPr/>
        </p:nvSpPr>
        <p:spPr>
          <a:xfrm>
            <a:off x="1911953" y="4502710"/>
            <a:ext cx="1962149" cy="307777"/>
          </a:xfrm>
          <a:prstGeom prst="rect">
            <a:avLst/>
          </a:prstGeom>
          <a:solidFill>
            <a:schemeClr val="bg1"/>
          </a:solidFill>
        </p:spPr>
        <p:txBody>
          <a:bodyPr wrap="square" rtlCol="0">
            <a:spAutoFit/>
          </a:bodyPr>
          <a:lstStyle/>
          <a:p>
            <a:r>
              <a:rPr lang="nl-NL" dirty="0"/>
              <a:t>ROAD 2,  50m</a:t>
            </a:r>
          </a:p>
        </p:txBody>
      </p:sp>
      <p:sp>
        <p:nvSpPr>
          <p:cNvPr id="31" name="TextBox 30">
            <a:extLst>
              <a:ext uri="{FF2B5EF4-FFF2-40B4-BE49-F238E27FC236}">
                <a16:creationId xmlns:a16="http://schemas.microsoft.com/office/drawing/2014/main" xmlns="" id="{969B4009-CD5C-4EBC-9695-69CE349FA08C}"/>
              </a:ext>
            </a:extLst>
          </p:cNvPr>
          <p:cNvSpPr txBox="1"/>
          <p:nvPr/>
        </p:nvSpPr>
        <p:spPr>
          <a:xfrm>
            <a:off x="5845547" y="4537763"/>
            <a:ext cx="1962149" cy="307777"/>
          </a:xfrm>
          <a:prstGeom prst="rect">
            <a:avLst/>
          </a:prstGeom>
          <a:solidFill>
            <a:schemeClr val="bg1"/>
          </a:solidFill>
        </p:spPr>
        <p:txBody>
          <a:bodyPr wrap="square" rtlCol="0">
            <a:spAutoFit/>
          </a:bodyPr>
          <a:lstStyle/>
          <a:p>
            <a:r>
              <a:rPr lang="nl-NL" dirty="0"/>
              <a:t>Population, 3km</a:t>
            </a:r>
          </a:p>
        </p:txBody>
      </p:sp>
      <p:sp>
        <p:nvSpPr>
          <p:cNvPr id="32" name="TextBox 31">
            <a:extLst>
              <a:ext uri="{FF2B5EF4-FFF2-40B4-BE49-F238E27FC236}">
                <a16:creationId xmlns:a16="http://schemas.microsoft.com/office/drawing/2014/main" xmlns="" id="{008099F0-519D-4D34-912A-C07B048A6AD6}"/>
              </a:ext>
            </a:extLst>
          </p:cNvPr>
          <p:cNvSpPr txBox="1"/>
          <p:nvPr/>
        </p:nvSpPr>
        <p:spPr>
          <a:xfrm rot="16200000">
            <a:off x="3623745" y="3556688"/>
            <a:ext cx="1962149" cy="307777"/>
          </a:xfrm>
          <a:prstGeom prst="rect">
            <a:avLst/>
          </a:prstGeom>
          <a:solidFill>
            <a:schemeClr val="bg1"/>
          </a:solidFill>
        </p:spPr>
        <p:txBody>
          <a:bodyPr wrap="square" rtlCol="0">
            <a:spAutoFit/>
          </a:bodyPr>
          <a:lstStyle/>
          <a:p>
            <a:r>
              <a:rPr lang="nl-NL" dirty="0"/>
              <a:t>ROAD M345, 300m</a:t>
            </a:r>
          </a:p>
        </p:txBody>
      </p:sp>
      <p:sp>
        <p:nvSpPr>
          <p:cNvPr id="33" name="TextBox 32">
            <a:extLst>
              <a:ext uri="{FF2B5EF4-FFF2-40B4-BE49-F238E27FC236}">
                <a16:creationId xmlns:a16="http://schemas.microsoft.com/office/drawing/2014/main" xmlns="" id="{9073ECEB-E46E-4579-9724-86F39EDCDEAF}"/>
              </a:ext>
            </a:extLst>
          </p:cNvPr>
          <p:cNvSpPr txBox="1"/>
          <p:nvPr/>
        </p:nvSpPr>
        <p:spPr>
          <a:xfrm>
            <a:off x="1638299" y="6204614"/>
            <a:ext cx="1962149" cy="307777"/>
          </a:xfrm>
          <a:prstGeom prst="rect">
            <a:avLst/>
          </a:prstGeom>
          <a:solidFill>
            <a:schemeClr val="bg1"/>
          </a:solidFill>
        </p:spPr>
        <p:txBody>
          <a:bodyPr wrap="square" rtlCol="0">
            <a:spAutoFit/>
          </a:bodyPr>
          <a:lstStyle/>
          <a:p>
            <a:r>
              <a:rPr lang="nl-NL" dirty="0"/>
              <a:t>Population, 3km</a:t>
            </a:r>
          </a:p>
        </p:txBody>
      </p:sp>
      <p:sp>
        <p:nvSpPr>
          <p:cNvPr id="34" name="TextBox 33">
            <a:extLst>
              <a:ext uri="{FF2B5EF4-FFF2-40B4-BE49-F238E27FC236}">
                <a16:creationId xmlns:a16="http://schemas.microsoft.com/office/drawing/2014/main" xmlns="" id="{8B2417CD-CF82-44FB-AFAE-0997E9676232}"/>
              </a:ext>
            </a:extLst>
          </p:cNvPr>
          <p:cNvSpPr txBox="1"/>
          <p:nvPr/>
        </p:nvSpPr>
        <p:spPr>
          <a:xfrm rot="16200000">
            <a:off x="-780437" y="5264170"/>
            <a:ext cx="1962149" cy="307777"/>
          </a:xfrm>
          <a:prstGeom prst="rect">
            <a:avLst/>
          </a:prstGeom>
          <a:solidFill>
            <a:schemeClr val="bg1"/>
          </a:solidFill>
        </p:spPr>
        <p:txBody>
          <a:bodyPr wrap="square" rtlCol="0">
            <a:spAutoFit/>
          </a:bodyPr>
          <a:lstStyle/>
          <a:p>
            <a:r>
              <a:rPr lang="nl-NL" dirty="0"/>
              <a:t>ROAD M345, 300m</a:t>
            </a:r>
          </a:p>
        </p:txBody>
      </p:sp>
      <p:sp>
        <p:nvSpPr>
          <p:cNvPr id="19" name="TextBox 18">
            <a:extLst>
              <a:ext uri="{FF2B5EF4-FFF2-40B4-BE49-F238E27FC236}">
                <a16:creationId xmlns:a16="http://schemas.microsoft.com/office/drawing/2014/main" xmlns="" id="{C924D8E9-A79F-4628-AD96-2C3C73543C96}"/>
              </a:ext>
            </a:extLst>
          </p:cNvPr>
          <p:cNvSpPr txBox="1"/>
          <p:nvPr/>
        </p:nvSpPr>
        <p:spPr>
          <a:xfrm>
            <a:off x="4459254" y="4905509"/>
            <a:ext cx="442465" cy="307777"/>
          </a:xfrm>
          <a:prstGeom prst="rect">
            <a:avLst/>
          </a:prstGeom>
          <a:noFill/>
        </p:spPr>
        <p:txBody>
          <a:bodyPr wrap="square" rtlCol="0">
            <a:spAutoFit/>
          </a:bodyPr>
          <a:lstStyle/>
          <a:p>
            <a:r>
              <a:rPr lang="en-US" dirty="0"/>
              <a:t>40</a:t>
            </a:r>
            <a:endParaRPr lang="nl-NL" dirty="0"/>
          </a:p>
        </p:txBody>
      </p:sp>
      <p:sp>
        <p:nvSpPr>
          <p:cNvPr id="37" name="TextBox 36">
            <a:extLst>
              <a:ext uri="{FF2B5EF4-FFF2-40B4-BE49-F238E27FC236}">
                <a16:creationId xmlns:a16="http://schemas.microsoft.com/office/drawing/2014/main" xmlns="" id="{DAE4AC2A-C6A4-4A76-B65D-8E02554DACAA}"/>
              </a:ext>
            </a:extLst>
          </p:cNvPr>
          <p:cNvSpPr txBox="1"/>
          <p:nvPr/>
        </p:nvSpPr>
        <p:spPr>
          <a:xfrm>
            <a:off x="839295" y="6179826"/>
            <a:ext cx="756142" cy="307777"/>
          </a:xfrm>
          <a:prstGeom prst="rect">
            <a:avLst/>
          </a:prstGeom>
          <a:noFill/>
        </p:spPr>
        <p:txBody>
          <a:bodyPr wrap="square" rtlCol="0">
            <a:spAutoFit/>
          </a:bodyPr>
          <a:lstStyle/>
          <a:p>
            <a:r>
              <a:rPr lang="en-US" dirty="0"/>
              <a:t>4000</a:t>
            </a:r>
            <a:endParaRPr lang="nl-NL" dirty="0"/>
          </a:p>
        </p:txBody>
      </p:sp>
      <p:cxnSp>
        <p:nvCxnSpPr>
          <p:cNvPr id="38" name="Straight Connector 37">
            <a:extLst>
              <a:ext uri="{FF2B5EF4-FFF2-40B4-BE49-F238E27FC236}">
                <a16:creationId xmlns:a16="http://schemas.microsoft.com/office/drawing/2014/main" xmlns="" id="{5D3F003D-545C-4FFA-A122-FE88D5143F3D}"/>
              </a:ext>
            </a:extLst>
          </p:cNvPr>
          <p:cNvCxnSpPr>
            <a:cxnSpLocks/>
          </p:cNvCxnSpPr>
          <p:nvPr/>
        </p:nvCxnSpPr>
        <p:spPr>
          <a:xfrm>
            <a:off x="1214826" y="6002110"/>
            <a:ext cx="0" cy="19090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6131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82ED7CDF-5567-491C-9ADF-073E83469645}"/>
              </a:ext>
            </a:extLst>
          </p:cNvPr>
          <p:cNvSpPr>
            <a:spLocks noGrp="1"/>
          </p:cNvSpPr>
          <p:nvPr>
            <p:ph type="sldNum" idx="12"/>
          </p:nvPr>
        </p:nvSpPr>
        <p:spPr>
          <a:xfrm>
            <a:off x="8724905" y="6479238"/>
            <a:ext cx="2133599" cy="365125"/>
          </a:xfrm>
        </p:spPr>
        <p:txBody>
          <a:bodyPr/>
          <a:lstStyle/>
          <a:p>
            <a:pPr marL="0" marR="0" lvl="0" indent="0" rtl="0">
              <a:lnSpc>
                <a:spcPct val="100000"/>
              </a:lnSpc>
              <a:spcBef>
                <a:spcPts val="0"/>
              </a:spcBef>
              <a:spcAft>
                <a:spcPts val="0"/>
              </a:spcAft>
              <a:buNone/>
            </a:pPr>
            <a:fld id="{00000000-1234-1234-1234-123412341234}" type="slidenum">
              <a:rPr lang="en-US" smtClean="0"/>
              <a:t>34</a:t>
            </a:fld>
            <a:endParaRPr lang="en-US" dirty="0"/>
          </a:p>
        </p:txBody>
      </p:sp>
      <p:pic>
        <p:nvPicPr>
          <p:cNvPr id="5" name="Picture 4">
            <a:extLst>
              <a:ext uri="{FF2B5EF4-FFF2-40B4-BE49-F238E27FC236}">
                <a16:creationId xmlns:a16="http://schemas.microsoft.com/office/drawing/2014/main" xmlns="" id="{FA58FF4C-C5B4-40E6-9C69-8585538759AE}"/>
              </a:ext>
            </a:extLst>
          </p:cNvPr>
          <p:cNvPicPr>
            <a:picLocks noChangeAspect="1"/>
          </p:cNvPicPr>
          <p:nvPr/>
        </p:nvPicPr>
        <p:blipFill>
          <a:blip r:embed="rId2"/>
          <a:stretch>
            <a:fillRect/>
          </a:stretch>
        </p:blipFill>
        <p:spPr>
          <a:xfrm>
            <a:off x="247650" y="1729035"/>
            <a:ext cx="8896350" cy="4626102"/>
          </a:xfrm>
          <a:prstGeom prst="rect">
            <a:avLst/>
          </a:prstGeom>
        </p:spPr>
      </p:pic>
      <p:sp>
        <p:nvSpPr>
          <p:cNvPr id="6" name="Title 4">
            <a:extLst>
              <a:ext uri="{FF2B5EF4-FFF2-40B4-BE49-F238E27FC236}">
                <a16:creationId xmlns:a16="http://schemas.microsoft.com/office/drawing/2014/main" xmlns="" id="{964F4DD3-1177-481F-9B09-875D60CA72A9}"/>
              </a:ext>
            </a:extLst>
          </p:cNvPr>
          <p:cNvSpPr txBox="1">
            <a:spLocks/>
          </p:cNvSpPr>
          <p:nvPr/>
        </p:nvSpPr>
        <p:spPr>
          <a:xfrm>
            <a:off x="669640" y="397994"/>
            <a:ext cx="7886700" cy="470297"/>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r>
              <a:rPr lang="nl-NL" sz="2400" dirty="0">
                <a:latin typeface="Calibri" panose="020F0502020204030204" pitchFamily="34" charset="0"/>
                <a:cs typeface="Calibri" panose="020F0502020204030204" pitchFamily="34" charset="0"/>
              </a:rPr>
              <a:t>Partial dependent plots: </a:t>
            </a:r>
            <a:r>
              <a:rPr lang="nl-NL" sz="2400" dirty="0" err="1" smtClean="0">
                <a:latin typeface="Calibri" panose="020F0502020204030204" pitchFamily="34" charset="0"/>
                <a:cs typeface="Calibri" panose="020F0502020204030204" pitchFamily="34" charset="0"/>
              </a:rPr>
              <a:t>stochastic</a:t>
            </a:r>
            <a:r>
              <a:rPr lang="nl-NL" sz="2400" dirty="0" smtClean="0">
                <a:latin typeface="Calibri" panose="020F0502020204030204" pitchFamily="34" charset="0"/>
                <a:cs typeface="Calibri" panose="020F0502020204030204" pitchFamily="34" charset="0"/>
              </a:rPr>
              <a:t> </a:t>
            </a:r>
            <a:r>
              <a:rPr lang="nl-NL" sz="2400" dirty="0" err="1" smtClean="0">
                <a:latin typeface="Calibri" panose="020F0502020204030204" pitchFamily="34" charset="0"/>
                <a:cs typeface="Calibri" panose="020F0502020204030204" pitchFamily="34" charset="0"/>
              </a:rPr>
              <a:t>gradient</a:t>
            </a:r>
            <a:r>
              <a:rPr lang="nl-NL" sz="2400" dirty="0" smtClean="0">
                <a:latin typeface="Calibri" panose="020F0502020204030204" pitchFamily="34" charset="0"/>
                <a:cs typeface="Calibri" panose="020F0502020204030204" pitchFamily="34" charset="0"/>
              </a:rPr>
              <a:t> </a:t>
            </a:r>
            <a:r>
              <a:rPr lang="nl-NL" sz="2400" dirty="0" err="1" smtClean="0">
                <a:latin typeface="Calibri" panose="020F0502020204030204" pitchFamily="34" charset="0"/>
                <a:cs typeface="Calibri" panose="020F0502020204030204" pitchFamily="34" charset="0"/>
              </a:rPr>
              <a:t>boosting</a:t>
            </a:r>
            <a:r>
              <a:rPr lang="nl-NL" altLang="zh-CN" sz="2400" dirty="0" smtClean="0">
                <a:latin typeface="Calibri" panose="020F0502020204030204" pitchFamily="34" charset="0"/>
                <a:cs typeface="Calibri" panose="020F0502020204030204" pitchFamily="34" charset="0"/>
              </a:rPr>
              <a:t> </a:t>
            </a:r>
            <a:endParaRPr lang="en-US" sz="2400" dirty="0">
              <a:latin typeface="Calibri" panose="020F0502020204030204" pitchFamily="34" charset="0"/>
              <a:cs typeface="Calibri" panose="020F0502020204030204" pitchFamily="34" charset="0"/>
            </a:endParaRPr>
          </a:p>
        </p:txBody>
      </p:sp>
      <p:cxnSp>
        <p:nvCxnSpPr>
          <p:cNvPr id="7" name="Straight Connector 6">
            <a:extLst>
              <a:ext uri="{FF2B5EF4-FFF2-40B4-BE49-F238E27FC236}">
                <a16:creationId xmlns:a16="http://schemas.microsoft.com/office/drawing/2014/main" xmlns="" id="{9D520724-06B9-4EFC-8694-9778B233D2DD}"/>
              </a:ext>
            </a:extLst>
          </p:cNvPr>
          <p:cNvCxnSpPr>
            <a:cxnSpLocks/>
          </p:cNvCxnSpPr>
          <p:nvPr/>
        </p:nvCxnSpPr>
        <p:spPr>
          <a:xfrm>
            <a:off x="1114425" y="4293791"/>
            <a:ext cx="0" cy="175359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xmlns="" id="{E10B7342-E6DA-41C8-ACA0-20A6F7F55FA8}"/>
              </a:ext>
            </a:extLst>
          </p:cNvPr>
          <p:cNvSpPr txBox="1"/>
          <p:nvPr/>
        </p:nvSpPr>
        <p:spPr>
          <a:xfrm>
            <a:off x="942975" y="3950692"/>
            <a:ext cx="571500" cy="307777"/>
          </a:xfrm>
          <a:prstGeom prst="rect">
            <a:avLst/>
          </a:prstGeom>
          <a:noFill/>
        </p:spPr>
        <p:txBody>
          <a:bodyPr wrap="square" rtlCol="0">
            <a:spAutoFit/>
          </a:bodyPr>
          <a:lstStyle/>
          <a:p>
            <a:r>
              <a:rPr lang="nl-NL" dirty="0"/>
              <a:t>30m</a:t>
            </a:r>
          </a:p>
        </p:txBody>
      </p:sp>
      <p:cxnSp>
        <p:nvCxnSpPr>
          <p:cNvPr id="9" name="Straight Connector 8">
            <a:extLst>
              <a:ext uri="{FF2B5EF4-FFF2-40B4-BE49-F238E27FC236}">
                <a16:creationId xmlns:a16="http://schemas.microsoft.com/office/drawing/2014/main" xmlns="" id="{82E8C835-A8F4-4394-AD20-F1FF33B7377D}"/>
              </a:ext>
            </a:extLst>
          </p:cNvPr>
          <p:cNvCxnSpPr>
            <a:cxnSpLocks/>
          </p:cNvCxnSpPr>
          <p:nvPr/>
        </p:nvCxnSpPr>
        <p:spPr>
          <a:xfrm>
            <a:off x="2771775" y="1972667"/>
            <a:ext cx="0" cy="1770658"/>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F8910100-53CD-482E-8EA0-5C09CCABA037}"/>
              </a:ext>
            </a:extLst>
          </p:cNvPr>
          <p:cNvSpPr txBox="1"/>
          <p:nvPr/>
        </p:nvSpPr>
        <p:spPr>
          <a:xfrm>
            <a:off x="2390774" y="1604934"/>
            <a:ext cx="1200143" cy="307777"/>
          </a:xfrm>
          <a:prstGeom prst="rect">
            <a:avLst/>
          </a:prstGeom>
          <a:noFill/>
        </p:spPr>
        <p:txBody>
          <a:bodyPr wrap="square" rtlCol="0">
            <a:spAutoFit/>
          </a:bodyPr>
          <a:lstStyle/>
          <a:p>
            <a:r>
              <a:rPr lang="nl-NL" altLang="zh-CN" dirty="0"/>
              <a:t>12000</a:t>
            </a:r>
            <a:r>
              <a:rPr lang="nl-NL" dirty="0"/>
              <a:t>0m</a:t>
            </a:r>
          </a:p>
        </p:txBody>
      </p:sp>
      <p:cxnSp>
        <p:nvCxnSpPr>
          <p:cNvPr id="11" name="Straight Connector 10">
            <a:extLst>
              <a:ext uri="{FF2B5EF4-FFF2-40B4-BE49-F238E27FC236}">
                <a16:creationId xmlns:a16="http://schemas.microsoft.com/office/drawing/2014/main" xmlns="" id="{8421414B-6043-4946-9E7F-A1E8CCD78E64}"/>
              </a:ext>
            </a:extLst>
          </p:cNvPr>
          <p:cNvCxnSpPr>
            <a:cxnSpLocks/>
          </p:cNvCxnSpPr>
          <p:nvPr/>
        </p:nvCxnSpPr>
        <p:spPr>
          <a:xfrm>
            <a:off x="7972425" y="1972667"/>
            <a:ext cx="0" cy="1761133"/>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796DFE7E-8F69-44E1-A323-4F7F517557E5}"/>
              </a:ext>
            </a:extLst>
          </p:cNvPr>
          <p:cNvSpPr txBox="1"/>
          <p:nvPr/>
        </p:nvSpPr>
        <p:spPr>
          <a:xfrm>
            <a:off x="7696207" y="1602233"/>
            <a:ext cx="1200143" cy="307777"/>
          </a:xfrm>
          <a:prstGeom prst="rect">
            <a:avLst/>
          </a:prstGeom>
          <a:noFill/>
        </p:spPr>
        <p:txBody>
          <a:bodyPr wrap="square" rtlCol="0">
            <a:spAutoFit/>
          </a:bodyPr>
          <a:lstStyle/>
          <a:p>
            <a:r>
              <a:rPr lang="nl-NL" altLang="zh-CN" dirty="0"/>
              <a:t>500</a:t>
            </a:r>
            <a:r>
              <a:rPr lang="nl-NL" dirty="0"/>
              <a:t>0m</a:t>
            </a:r>
          </a:p>
        </p:txBody>
      </p:sp>
      <p:cxnSp>
        <p:nvCxnSpPr>
          <p:cNvPr id="18" name="Straight Connector 17">
            <a:extLst>
              <a:ext uri="{FF2B5EF4-FFF2-40B4-BE49-F238E27FC236}">
                <a16:creationId xmlns:a16="http://schemas.microsoft.com/office/drawing/2014/main" xmlns="" id="{5D867C4F-2A81-4000-BF0F-E18A980D1A44}"/>
              </a:ext>
            </a:extLst>
          </p:cNvPr>
          <p:cNvCxnSpPr>
            <a:cxnSpLocks/>
          </p:cNvCxnSpPr>
          <p:nvPr/>
        </p:nvCxnSpPr>
        <p:spPr>
          <a:xfrm>
            <a:off x="7181850" y="4628158"/>
            <a:ext cx="0" cy="1419225"/>
          </a:xfrm>
          <a:prstGeom prst="line">
            <a:avLst/>
          </a:prstGeom>
        </p:spPr>
        <p:style>
          <a:lnRef idx="2">
            <a:schemeClr val="accent6"/>
          </a:lnRef>
          <a:fillRef idx="0">
            <a:schemeClr val="accent6"/>
          </a:fillRef>
          <a:effectRef idx="1">
            <a:schemeClr val="accent6"/>
          </a:effectRef>
          <a:fontRef idx="minor">
            <a:schemeClr val="tx1"/>
          </a:fontRef>
        </p:style>
      </p:cxnSp>
      <p:cxnSp>
        <p:nvCxnSpPr>
          <p:cNvPr id="19" name="Straight Connector 18">
            <a:extLst>
              <a:ext uri="{FF2B5EF4-FFF2-40B4-BE49-F238E27FC236}">
                <a16:creationId xmlns:a16="http://schemas.microsoft.com/office/drawing/2014/main" xmlns="" id="{67622677-A07C-48E4-B49B-0FB41F4C4E8E}"/>
              </a:ext>
            </a:extLst>
          </p:cNvPr>
          <p:cNvCxnSpPr>
            <a:cxnSpLocks/>
          </p:cNvCxnSpPr>
          <p:nvPr/>
        </p:nvCxnSpPr>
        <p:spPr>
          <a:xfrm flipH="1">
            <a:off x="5010151" y="4628158"/>
            <a:ext cx="2200272" cy="0"/>
          </a:xfrm>
          <a:prstGeom prst="line">
            <a:avLst/>
          </a:prstGeom>
        </p:spPr>
        <p:style>
          <a:lnRef idx="2">
            <a:schemeClr val="accent6"/>
          </a:lnRef>
          <a:fillRef idx="0">
            <a:schemeClr val="accent6"/>
          </a:fillRef>
          <a:effectRef idx="1">
            <a:schemeClr val="accent6"/>
          </a:effectRef>
          <a:fontRef idx="minor">
            <a:schemeClr val="tx1"/>
          </a:fontRef>
        </p:style>
      </p:cxnSp>
      <p:sp>
        <p:nvSpPr>
          <p:cNvPr id="24" name="TextBox 23">
            <a:extLst>
              <a:ext uri="{FF2B5EF4-FFF2-40B4-BE49-F238E27FC236}">
                <a16:creationId xmlns:a16="http://schemas.microsoft.com/office/drawing/2014/main" xmlns="" id="{CE041E3E-506E-4625-8CC7-AFCD8419BED4}"/>
              </a:ext>
            </a:extLst>
          </p:cNvPr>
          <p:cNvSpPr txBox="1"/>
          <p:nvPr/>
        </p:nvSpPr>
        <p:spPr>
          <a:xfrm>
            <a:off x="428625" y="1575147"/>
            <a:ext cx="1962149" cy="307777"/>
          </a:xfrm>
          <a:prstGeom prst="rect">
            <a:avLst/>
          </a:prstGeom>
          <a:noFill/>
        </p:spPr>
        <p:txBody>
          <a:bodyPr wrap="square" rtlCol="0">
            <a:spAutoFit/>
          </a:bodyPr>
          <a:lstStyle/>
          <a:p>
            <a:r>
              <a:rPr lang="nl-NL" dirty="0"/>
              <a:t>Population, 3km</a:t>
            </a:r>
          </a:p>
        </p:txBody>
      </p:sp>
      <p:sp>
        <p:nvSpPr>
          <p:cNvPr id="26" name="TextBox 25">
            <a:extLst>
              <a:ext uri="{FF2B5EF4-FFF2-40B4-BE49-F238E27FC236}">
                <a16:creationId xmlns:a16="http://schemas.microsoft.com/office/drawing/2014/main" xmlns="" id="{66C01DBA-EAEA-4109-9157-F7B64F3DFAC8}"/>
              </a:ext>
            </a:extLst>
          </p:cNvPr>
          <p:cNvSpPr txBox="1"/>
          <p:nvPr/>
        </p:nvSpPr>
        <p:spPr>
          <a:xfrm>
            <a:off x="4919664" y="1573933"/>
            <a:ext cx="1962149" cy="307777"/>
          </a:xfrm>
          <a:prstGeom prst="rect">
            <a:avLst/>
          </a:prstGeom>
          <a:noFill/>
        </p:spPr>
        <p:txBody>
          <a:bodyPr wrap="square" rtlCol="0">
            <a:spAutoFit/>
          </a:bodyPr>
          <a:lstStyle/>
          <a:p>
            <a:r>
              <a:rPr lang="nl-NL" dirty="0"/>
              <a:t>ROAD M345, 300m</a:t>
            </a:r>
          </a:p>
        </p:txBody>
      </p:sp>
      <p:sp>
        <p:nvSpPr>
          <p:cNvPr id="27" name="TextBox 26">
            <a:extLst>
              <a:ext uri="{FF2B5EF4-FFF2-40B4-BE49-F238E27FC236}">
                <a16:creationId xmlns:a16="http://schemas.microsoft.com/office/drawing/2014/main" xmlns="" id="{5C24AE96-8B4F-45D9-ABEB-039CAADB2447}"/>
              </a:ext>
            </a:extLst>
          </p:cNvPr>
          <p:cNvSpPr txBox="1"/>
          <p:nvPr/>
        </p:nvSpPr>
        <p:spPr>
          <a:xfrm>
            <a:off x="428624" y="6236570"/>
            <a:ext cx="1962149" cy="307777"/>
          </a:xfrm>
          <a:prstGeom prst="rect">
            <a:avLst/>
          </a:prstGeom>
          <a:noFill/>
        </p:spPr>
        <p:txBody>
          <a:bodyPr wrap="square" rtlCol="0">
            <a:spAutoFit/>
          </a:bodyPr>
          <a:lstStyle/>
          <a:p>
            <a:r>
              <a:rPr lang="nl-NL" dirty="0"/>
              <a:t>ROAD 2,  50m</a:t>
            </a:r>
          </a:p>
        </p:txBody>
      </p:sp>
      <p:sp>
        <p:nvSpPr>
          <p:cNvPr id="28" name="TextBox 27">
            <a:extLst>
              <a:ext uri="{FF2B5EF4-FFF2-40B4-BE49-F238E27FC236}">
                <a16:creationId xmlns:a16="http://schemas.microsoft.com/office/drawing/2014/main" xmlns="" id="{B6EC1288-250E-4EF4-BDB1-2973A6A078D2}"/>
              </a:ext>
            </a:extLst>
          </p:cNvPr>
          <p:cNvSpPr txBox="1"/>
          <p:nvPr/>
        </p:nvSpPr>
        <p:spPr>
          <a:xfrm>
            <a:off x="6429377" y="6236570"/>
            <a:ext cx="1962149" cy="307777"/>
          </a:xfrm>
          <a:prstGeom prst="rect">
            <a:avLst/>
          </a:prstGeom>
          <a:solidFill>
            <a:schemeClr val="bg1"/>
          </a:solidFill>
        </p:spPr>
        <p:txBody>
          <a:bodyPr wrap="square" rtlCol="0">
            <a:spAutoFit/>
          </a:bodyPr>
          <a:lstStyle/>
          <a:p>
            <a:r>
              <a:rPr lang="nl-NL" dirty="0"/>
              <a:t>Population, 3km</a:t>
            </a:r>
          </a:p>
        </p:txBody>
      </p:sp>
      <p:sp>
        <p:nvSpPr>
          <p:cNvPr id="29" name="TextBox 28">
            <a:extLst>
              <a:ext uri="{FF2B5EF4-FFF2-40B4-BE49-F238E27FC236}">
                <a16:creationId xmlns:a16="http://schemas.microsoft.com/office/drawing/2014/main" xmlns="" id="{C2DD5F93-14EE-41A7-9929-C7D6B7A0BD2E}"/>
              </a:ext>
            </a:extLst>
          </p:cNvPr>
          <p:cNvSpPr txBox="1"/>
          <p:nvPr/>
        </p:nvSpPr>
        <p:spPr>
          <a:xfrm rot="16200000">
            <a:off x="3638551" y="4882281"/>
            <a:ext cx="1962149" cy="307777"/>
          </a:xfrm>
          <a:prstGeom prst="rect">
            <a:avLst/>
          </a:prstGeom>
          <a:solidFill>
            <a:schemeClr val="bg1"/>
          </a:solidFill>
        </p:spPr>
        <p:txBody>
          <a:bodyPr wrap="square" rtlCol="0">
            <a:spAutoFit/>
          </a:bodyPr>
          <a:lstStyle/>
          <a:p>
            <a:r>
              <a:rPr lang="nl-NL" dirty="0"/>
              <a:t>ROAD M345, 300m</a:t>
            </a:r>
          </a:p>
        </p:txBody>
      </p:sp>
      <p:sp>
        <p:nvSpPr>
          <p:cNvPr id="30" name="Rectangle: Rounded Corners 29">
            <a:extLst>
              <a:ext uri="{FF2B5EF4-FFF2-40B4-BE49-F238E27FC236}">
                <a16:creationId xmlns:a16="http://schemas.microsoft.com/office/drawing/2014/main" xmlns="" id="{D2539968-DFDD-4217-BE99-7B730380C04A}"/>
              </a:ext>
            </a:extLst>
          </p:cNvPr>
          <p:cNvSpPr/>
          <p:nvPr/>
        </p:nvSpPr>
        <p:spPr>
          <a:xfrm rot="5400000">
            <a:off x="6786455" y="5919201"/>
            <a:ext cx="133561" cy="71437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09303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4431371"/>
            <a:ext cx="7772400" cy="1362075"/>
          </a:xfrm>
        </p:spPr>
        <p:txBody>
          <a:bodyPr/>
          <a:lstStyle/>
          <a:p>
            <a:r>
              <a:rPr lang="en-US" sz="2000" dirty="0" smtClean="0"/>
              <a:t>predicting and results</a:t>
            </a:r>
            <a:endParaRPr lang="en-US" sz="1800" dirty="0"/>
          </a:p>
        </p:txBody>
      </p:sp>
      <p:sp>
        <p:nvSpPr>
          <p:cNvPr id="3" name="Text Placeholder 2"/>
          <p:cNvSpPr>
            <a:spLocks noGrp="1"/>
          </p:cNvSpPr>
          <p:nvPr>
            <p:ph type="body" idx="1"/>
          </p:nvPr>
        </p:nvSpPr>
        <p:spPr/>
        <p:txBody>
          <a:bodyPr/>
          <a:lstStyle/>
          <a:p>
            <a:r>
              <a:rPr lang="en-US" sz="2000" dirty="0" smtClean="0"/>
              <a:t>Part 3 </a:t>
            </a:r>
            <a:endParaRPr lang="en-US" sz="2000" dirty="0"/>
          </a:p>
        </p:txBody>
      </p:sp>
      <p:sp>
        <p:nvSpPr>
          <p:cNvPr id="4" name="Slide Number Placeholder 3"/>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35</a:t>
            </a:fld>
            <a:endParaRPr lang="en-US"/>
          </a:p>
        </p:txBody>
      </p:sp>
    </p:spTree>
    <p:extLst>
      <p:ext uri="{BB962C8B-B14F-4D97-AF65-F5344CB8AC3E}">
        <p14:creationId xmlns:p14="http://schemas.microsoft.com/office/powerpoint/2010/main" val="737316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1B027E68-0C89-4CE4-8F04-8D9D997C77F7}"/>
              </a:ext>
            </a:extLst>
          </p:cNvPr>
          <p:cNvPicPr>
            <a:picLocks noChangeAspect="1"/>
          </p:cNvPicPr>
          <p:nvPr/>
        </p:nvPicPr>
        <p:blipFill rotWithShape="1">
          <a:blip r:embed="rId2"/>
          <a:srcRect t="24157" r="28458" b="1481"/>
          <a:stretch/>
        </p:blipFill>
        <p:spPr>
          <a:xfrm>
            <a:off x="4001888" y="3580999"/>
            <a:ext cx="4248854" cy="2046389"/>
          </a:xfrm>
          <a:prstGeom prst="rect">
            <a:avLst/>
          </a:prstGeom>
        </p:spPr>
      </p:pic>
      <p:sp>
        <p:nvSpPr>
          <p:cNvPr id="6" name="Rectangle 5">
            <a:extLst>
              <a:ext uri="{FF2B5EF4-FFF2-40B4-BE49-F238E27FC236}">
                <a16:creationId xmlns="" xmlns:a16="http://schemas.microsoft.com/office/drawing/2014/main" id="{52CA0689-20BB-40C0-9524-BF93694EDA3D}"/>
              </a:ext>
            </a:extLst>
          </p:cNvPr>
          <p:cNvSpPr/>
          <p:nvPr/>
        </p:nvSpPr>
        <p:spPr>
          <a:xfrm>
            <a:off x="6465820" y="1741932"/>
            <a:ext cx="1290738" cy="969496"/>
          </a:xfrm>
          <a:prstGeom prst="rect">
            <a:avLst/>
          </a:prstGeom>
        </p:spPr>
        <p:txBody>
          <a:bodyPr wrap="none">
            <a:spAutoFit/>
          </a:bodyPr>
          <a:lstStyle/>
          <a:p>
            <a:pPr fontAlgn="base"/>
            <a:endParaRPr lang="nl-NL" altLang="zh-CN" sz="1800" dirty="0"/>
          </a:p>
          <a:p>
            <a:pPr fontAlgn="base"/>
            <a:r>
              <a:rPr lang="nl-NL" altLang="zh-CN" sz="1800" dirty="0"/>
              <a:t> </a:t>
            </a:r>
          </a:p>
          <a:p>
            <a:pPr fontAlgn="base"/>
            <a:r>
              <a:rPr lang="nl-NL" altLang="zh-CN" sz="2100" dirty="0">
                <a:latin typeface="+mj-lt"/>
              </a:rPr>
              <a:t>Germany</a:t>
            </a:r>
          </a:p>
        </p:txBody>
      </p:sp>
      <p:sp>
        <p:nvSpPr>
          <p:cNvPr id="10" name="Rectangle 9">
            <a:extLst>
              <a:ext uri="{FF2B5EF4-FFF2-40B4-BE49-F238E27FC236}">
                <a16:creationId xmlns="" xmlns:a16="http://schemas.microsoft.com/office/drawing/2014/main" id="{1CDA939F-2774-47C0-8A51-DE8F8DD04624}"/>
              </a:ext>
            </a:extLst>
          </p:cNvPr>
          <p:cNvSpPr/>
          <p:nvPr/>
        </p:nvSpPr>
        <p:spPr>
          <a:xfrm>
            <a:off x="5924361" y="3231699"/>
            <a:ext cx="804627" cy="2487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highway</a:t>
            </a:r>
            <a:endParaRPr lang="nl-NL" sz="1050" dirty="0"/>
          </a:p>
        </p:txBody>
      </p:sp>
      <p:sp>
        <p:nvSpPr>
          <p:cNvPr id="11" name="Rectangle 10">
            <a:extLst>
              <a:ext uri="{FF2B5EF4-FFF2-40B4-BE49-F238E27FC236}">
                <a16:creationId xmlns="" xmlns:a16="http://schemas.microsoft.com/office/drawing/2014/main" id="{F88F34E8-1FFD-48C3-95A6-A340A4DC776B}"/>
              </a:ext>
            </a:extLst>
          </p:cNvPr>
          <p:cNvSpPr/>
          <p:nvPr/>
        </p:nvSpPr>
        <p:spPr>
          <a:xfrm>
            <a:off x="7721229" y="3231699"/>
            <a:ext cx="804627" cy="24875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primary</a:t>
            </a:r>
            <a:endParaRPr lang="nl-NL" sz="1050" dirty="0"/>
          </a:p>
        </p:txBody>
      </p:sp>
      <p:pic>
        <p:nvPicPr>
          <p:cNvPr id="12" name="Picture 11">
            <a:extLst>
              <a:ext uri="{FF2B5EF4-FFF2-40B4-BE49-F238E27FC236}">
                <a16:creationId xmlns="" xmlns:a16="http://schemas.microsoft.com/office/drawing/2014/main" id="{95E18D18-49CB-4C55-9D1B-BEAA0D1E2416}"/>
              </a:ext>
            </a:extLst>
          </p:cNvPr>
          <p:cNvPicPr>
            <a:picLocks noChangeAspect="1"/>
          </p:cNvPicPr>
          <p:nvPr/>
        </p:nvPicPr>
        <p:blipFill>
          <a:blip r:embed="rId3"/>
          <a:stretch>
            <a:fillRect/>
          </a:stretch>
        </p:blipFill>
        <p:spPr>
          <a:xfrm>
            <a:off x="105015" y="907156"/>
            <a:ext cx="5129254" cy="5146602"/>
          </a:xfrm>
          <a:prstGeom prst="rect">
            <a:avLst/>
          </a:prstGeom>
        </p:spPr>
      </p:pic>
    </p:spTree>
    <p:extLst>
      <p:ext uri="{BB962C8B-B14F-4D97-AF65-F5344CB8AC3E}">
        <p14:creationId xmlns:p14="http://schemas.microsoft.com/office/powerpoint/2010/main" val="10516671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DAAD50C3-FC58-4AAA-8BB6-6BD19A5785ED}"/>
              </a:ext>
            </a:extLst>
          </p:cNvPr>
          <p:cNvPicPr>
            <a:picLocks noChangeAspect="1"/>
          </p:cNvPicPr>
          <p:nvPr/>
        </p:nvPicPr>
        <p:blipFill rotWithShape="1">
          <a:blip r:embed="rId2"/>
          <a:srcRect l="6650" t="1101" b="-1"/>
          <a:stretch/>
        </p:blipFill>
        <p:spPr>
          <a:xfrm>
            <a:off x="2516697" y="1710505"/>
            <a:ext cx="4235526" cy="4290245"/>
          </a:xfrm>
          <a:prstGeom prst="rect">
            <a:avLst/>
          </a:prstGeom>
        </p:spPr>
      </p:pic>
      <p:sp>
        <p:nvSpPr>
          <p:cNvPr id="5" name="Rectangle 4">
            <a:extLst>
              <a:ext uri="{FF2B5EF4-FFF2-40B4-BE49-F238E27FC236}">
                <a16:creationId xmlns:a16="http://schemas.microsoft.com/office/drawing/2014/main" xmlns="" id="{138BE100-DFAD-4CAC-B2C6-30AAC385C253}"/>
              </a:ext>
            </a:extLst>
          </p:cNvPr>
          <p:cNvSpPr/>
          <p:nvPr/>
        </p:nvSpPr>
        <p:spPr>
          <a:xfrm>
            <a:off x="4001782" y="1156015"/>
            <a:ext cx="1366080" cy="415498"/>
          </a:xfrm>
          <a:prstGeom prst="rect">
            <a:avLst/>
          </a:prstGeom>
        </p:spPr>
        <p:txBody>
          <a:bodyPr wrap="none">
            <a:spAutoFit/>
          </a:bodyPr>
          <a:lstStyle/>
          <a:p>
            <a:pPr algn="ctr">
              <a:buClr>
                <a:schemeClr val="dk1"/>
              </a:buClr>
            </a:pPr>
            <a:r>
              <a:rPr lang="nl-NL" sz="2100" dirty="0">
                <a:latin typeface="+mj-lt"/>
                <a:cs typeface="Calibri" panose="020F0502020204030204" pitchFamily="34" charset="0"/>
              </a:rPr>
              <a:t> Germany</a:t>
            </a:r>
            <a:endParaRPr lang="nl-NL" sz="1800" dirty="0">
              <a:latin typeface="+mj-lt"/>
              <a:cs typeface="Calibri" panose="020F0502020204030204" pitchFamily="34" charset="0"/>
            </a:endParaRPr>
          </a:p>
        </p:txBody>
      </p:sp>
      <p:sp>
        <p:nvSpPr>
          <p:cNvPr id="6" name="TextBox 5">
            <a:extLst>
              <a:ext uri="{FF2B5EF4-FFF2-40B4-BE49-F238E27FC236}">
                <a16:creationId xmlns:a16="http://schemas.microsoft.com/office/drawing/2014/main" xmlns="" id="{F98C554A-DF8E-4203-BDCF-D7BCD3567239}"/>
              </a:ext>
            </a:extLst>
          </p:cNvPr>
          <p:cNvSpPr txBox="1"/>
          <p:nvPr/>
        </p:nvSpPr>
        <p:spPr>
          <a:xfrm>
            <a:off x="7078211" y="2828089"/>
            <a:ext cx="1837189" cy="2031325"/>
          </a:xfrm>
          <a:prstGeom prst="rect">
            <a:avLst/>
          </a:prstGeom>
          <a:noFill/>
        </p:spPr>
        <p:txBody>
          <a:bodyPr wrap="square" rtlCol="0">
            <a:spAutoFit/>
          </a:bodyPr>
          <a:lstStyle/>
          <a:p>
            <a:r>
              <a:rPr lang="nl-NL" sz="1050" dirty="0"/>
              <a:t>RMSE: root mean squared error</a:t>
            </a:r>
          </a:p>
          <a:p>
            <a:r>
              <a:rPr lang="nl-NL" sz="1050" dirty="0"/>
              <a:t>MAE: mean absolute error</a:t>
            </a:r>
          </a:p>
          <a:p>
            <a:r>
              <a:rPr lang="nl-NL" sz="1050" dirty="0"/>
              <a:t>IQR: interquartile range</a:t>
            </a:r>
          </a:p>
          <a:p>
            <a:endParaRPr lang="nl-NL" sz="1050" dirty="0"/>
          </a:p>
          <a:p>
            <a:r>
              <a:rPr lang="nl-NL" sz="1050" dirty="0"/>
              <a:t>LM: Multiple linear regression</a:t>
            </a:r>
          </a:p>
          <a:p>
            <a:r>
              <a:rPr lang="nl-NL" sz="1050" dirty="0"/>
              <a:t>RF: random forest</a:t>
            </a:r>
          </a:p>
          <a:p>
            <a:r>
              <a:rPr lang="nl-NL" sz="1050" dirty="0"/>
              <a:t>SGB: Stochastic gradient boosting</a:t>
            </a:r>
          </a:p>
          <a:p>
            <a:r>
              <a:rPr lang="nl-NL" sz="1050" dirty="0"/>
              <a:t>XGB: xgboost</a:t>
            </a:r>
          </a:p>
          <a:p>
            <a:endParaRPr lang="nl-NL" sz="1050" dirty="0"/>
          </a:p>
        </p:txBody>
      </p:sp>
    </p:spTree>
    <p:extLst>
      <p:ext uri="{BB962C8B-B14F-4D97-AF65-F5344CB8AC3E}">
        <p14:creationId xmlns:p14="http://schemas.microsoft.com/office/powerpoint/2010/main" val="4884695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xmlns="" id="{614D68F8-E278-410B-AF76-CC0EDE1259A6}"/>
              </a:ext>
            </a:extLst>
          </p:cNvPr>
          <p:cNvGraphicFramePr>
            <a:graphicFrameLocks noGrp="1"/>
          </p:cNvGraphicFramePr>
          <p:nvPr>
            <p:extLst/>
          </p:nvPr>
        </p:nvGraphicFramePr>
        <p:xfrm>
          <a:off x="4937578" y="1947589"/>
          <a:ext cx="2050687" cy="4526280"/>
        </p:xfrm>
        <a:graphic>
          <a:graphicData uri="http://schemas.openxmlformats.org/drawingml/2006/table">
            <a:tbl>
              <a:tblPr firstRow="1" bandRow="1">
                <a:tableStyleId>{5C22544A-7EE6-4342-B048-85BDC9FD1C3A}</a:tableStyleId>
              </a:tblPr>
              <a:tblGrid>
                <a:gridCol w="2050687">
                  <a:extLst>
                    <a:ext uri="{9D8B030D-6E8A-4147-A177-3AD203B41FA5}">
                      <a16:colId xmlns:a16="http://schemas.microsoft.com/office/drawing/2014/main" xmlns="" val="1108072034"/>
                    </a:ext>
                  </a:extLst>
                </a:gridCol>
              </a:tblGrid>
              <a:tr h="251460">
                <a:tc>
                  <a:txBody>
                    <a:bodyPr/>
                    <a:lstStyle/>
                    <a:p>
                      <a:r>
                        <a:rPr lang="nl-NL" sz="1200" dirty="0"/>
                        <a:t>Global model </a:t>
                      </a:r>
                    </a:p>
                  </a:txBody>
                  <a:tcPr marL="68580" marR="68580" marT="34290" marB="34290"/>
                </a:tc>
                <a:extLst>
                  <a:ext uri="{0D108BD9-81ED-4DB2-BD59-A6C34878D82A}">
                    <a16:rowId xmlns:a16="http://schemas.microsoft.com/office/drawing/2014/main" xmlns="" val="2677652693"/>
                  </a:ext>
                </a:extLst>
              </a:tr>
              <a:tr h="427482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200" b="1" kern="1200" dirty="0">
                          <a:solidFill>
                            <a:schemeClr val="dk1"/>
                          </a:solidFill>
                          <a:latin typeface="+mn-lt"/>
                          <a:ea typeface="+mn-ea"/>
                          <a:cs typeface="Calibri" panose="020F0502020204030204" pitchFamily="34" charset="0"/>
                        </a:rPr>
                        <a:t>Ranked top 20 by Random Forest*</a:t>
                      </a:r>
                      <a:endParaRPr lang="nl-NL"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t>Primary road 50 m, 100 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l-NL"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200" b="1" kern="1200" dirty="0">
                        <a:solidFill>
                          <a:schemeClr val="dk1"/>
                        </a:solidFill>
                        <a:latin typeface="+mn-lt"/>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200" b="1" kern="1200" dirty="0">
                        <a:solidFill>
                          <a:schemeClr val="dk1"/>
                        </a:solidFill>
                        <a:latin typeface="+mn-lt"/>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200" b="1" kern="1200" dirty="0">
                        <a:solidFill>
                          <a:schemeClr val="dk1"/>
                        </a:solidFill>
                        <a:latin typeface="+mn-lt"/>
                        <a:ea typeface="+mn-ea"/>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200" b="1" kern="1200" dirty="0">
                          <a:solidFill>
                            <a:schemeClr val="dk1"/>
                          </a:solidFill>
                          <a:latin typeface="+mn-lt"/>
                          <a:ea typeface="+mn-ea"/>
                          <a:cs typeface="Calibri" panose="020F0502020204030204" pitchFamily="34" charset="0"/>
                        </a:rPr>
                        <a:t>Ranked top 20 by XGBoost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t>Primary road 50 m, 100 m</a:t>
                      </a:r>
                    </a:p>
                    <a:p>
                      <a:pPr marL="285750" indent="-285750" algn="l">
                        <a:buFont typeface="Arial" panose="020B0604020202020204" pitchFamily="34" charset="0"/>
                        <a:buChar char="•"/>
                      </a:pPr>
                      <a:r>
                        <a:rPr lang="nl-NL" sz="1200" dirty="0">
                          <a:solidFill>
                            <a:srgbClr val="7030A0"/>
                          </a:solidFill>
                        </a:rPr>
                        <a:t>Highway 100 m</a:t>
                      </a:r>
                    </a:p>
                    <a:p>
                      <a:pPr marL="285750" indent="-285750" algn="l">
                        <a:buFont typeface="Arial" panose="020B0604020202020204" pitchFamily="34" charset="0"/>
                        <a:buChar char="•"/>
                      </a:pPr>
                      <a:r>
                        <a:rPr lang="nl-NL" sz="1200" dirty="0">
                          <a:solidFill>
                            <a:srgbClr val="7030A0"/>
                          </a:solidFill>
                        </a:rPr>
                        <a:t>Local road 25 m, 50 m, 100 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kern="1200" dirty="0">
                          <a:solidFill>
                            <a:schemeClr val="dk1"/>
                          </a:solidFill>
                          <a:latin typeface="+mn-lt"/>
                          <a:ea typeface="+mn-ea"/>
                          <a:cs typeface="Calibri" panose="020F0502020204030204" pitchFamily="34" charset="0"/>
                        </a:rPr>
                        <a:t>Selected by LASSO</a:t>
                      </a:r>
                      <a:endParaRPr lang="nl-NL" sz="1200" b="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t>Primary road 50 m, 100 m</a:t>
                      </a:r>
                    </a:p>
                    <a:p>
                      <a:pPr marL="285750" indent="-285750" algn="l">
                        <a:buFont typeface="Arial" panose="020B0604020202020204" pitchFamily="34" charset="0"/>
                        <a:buChar char="•"/>
                      </a:pPr>
                      <a:r>
                        <a:rPr lang="nl-NL" sz="1200" dirty="0">
                          <a:solidFill>
                            <a:srgbClr val="7030A0"/>
                          </a:solidFill>
                        </a:rPr>
                        <a:t>Highway 50 m, 100 m</a:t>
                      </a:r>
                    </a:p>
                    <a:p>
                      <a:pPr marL="285750" indent="-285750" algn="l">
                        <a:buFont typeface="Arial" panose="020B0604020202020204" pitchFamily="34" charset="0"/>
                        <a:buChar char="•"/>
                      </a:pPr>
                      <a:r>
                        <a:rPr lang="nl-NL" sz="1200" dirty="0">
                          <a:solidFill>
                            <a:srgbClr val="7030A0"/>
                          </a:solidFill>
                        </a:rPr>
                        <a:t>Local road 25 m, 50 m, 100 m</a:t>
                      </a:r>
                    </a:p>
                    <a:p>
                      <a:pPr marL="0" indent="0" algn="l">
                        <a:buFont typeface="Arial" panose="020B0604020202020204" pitchFamily="34" charset="0"/>
                        <a:buNone/>
                      </a:pPr>
                      <a:endParaRPr lang="nl-NL" sz="1200" dirty="0">
                        <a:solidFill>
                          <a:schemeClr val="accent2"/>
                        </a:solidFill>
                      </a:endParaRPr>
                    </a:p>
                  </a:txBody>
                  <a:tcPr marL="68580" marR="68580" marT="34290" marB="34290"/>
                </a:tc>
                <a:extLst>
                  <a:ext uri="{0D108BD9-81ED-4DB2-BD59-A6C34878D82A}">
                    <a16:rowId xmlns:a16="http://schemas.microsoft.com/office/drawing/2014/main" xmlns="" val="3375302700"/>
                  </a:ext>
                </a:extLst>
              </a:tr>
            </a:tbl>
          </a:graphicData>
        </a:graphic>
      </p:graphicFrame>
      <p:graphicFrame>
        <p:nvGraphicFramePr>
          <p:cNvPr id="5" name="Table 4">
            <a:extLst>
              <a:ext uri="{FF2B5EF4-FFF2-40B4-BE49-F238E27FC236}">
                <a16:creationId xmlns:a16="http://schemas.microsoft.com/office/drawing/2014/main" xmlns="" id="{6CB349C2-97FD-4B3E-AF21-08CF57ED994F}"/>
              </a:ext>
            </a:extLst>
          </p:cNvPr>
          <p:cNvGraphicFramePr>
            <a:graphicFrameLocks noGrp="1"/>
          </p:cNvGraphicFramePr>
          <p:nvPr>
            <p:extLst/>
          </p:nvPr>
        </p:nvGraphicFramePr>
        <p:xfrm>
          <a:off x="2793414" y="1947589"/>
          <a:ext cx="2050687" cy="4526280"/>
        </p:xfrm>
        <a:graphic>
          <a:graphicData uri="http://schemas.openxmlformats.org/drawingml/2006/table">
            <a:tbl>
              <a:tblPr firstRow="1" bandRow="1">
                <a:tableStyleId>{5C22544A-7EE6-4342-B048-85BDC9FD1C3A}</a:tableStyleId>
              </a:tblPr>
              <a:tblGrid>
                <a:gridCol w="2050687">
                  <a:extLst>
                    <a:ext uri="{9D8B030D-6E8A-4147-A177-3AD203B41FA5}">
                      <a16:colId xmlns:a16="http://schemas.microsoft.com/office/drawing/2014/main" xmlns="" val="1108072034"/>
                    </a:ext>
                  </a:extLst>
                </a:gridCol>
              </a:tblGrid>
              <a:tr h="434340">
                <a:tc>
                  <a:txBody>
                    <a:bodyPr/>
                    <a:lstStyle/>
                    <a:p>
                      <a:r>
                        <a:rPr lang="nl-NL" sz="1200" dirty="0"/>
                        <a:t>National model of Germany</a:t>
                      </a:r>
                    </a:p>
                  </a:txBody>
                  <a:tcPr marL="68580" marR="68580" marT="34290" marB="34290"/>
                </a:tc>
                <a:extLst>
                  <a:ext uri="{0D108BD9-81ED-4DB2-BD59-A6C34878D82A}">
                    <a16:rowId xmlns:a16="http://schemas.microsoft.com/office/drawing/2014/main" xmlns="" val="2677652693"/>
                  </a:ext>
                </a:extLst>
              </a:tr>
              <a:tr h="390906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200" b="1" kern="1200" dirty="0">
                          <a:solidFill>
                            <a:schemeClr val="dk1"/>
                          </a:solidFill>
                          <a:latin typeface="+mn-lt"/>
                          <a:ea typeface="+mn-ea"/>
                          <a:cs typeface="Calibri" panose="020F0502020204030204" pitchFamily="34" charset="0"/>
                        </a:rPr>
                        <a:t>Ranked top 20 by Random Forest</a:t>
                      </a:r>
                      <a:endParaRPr lang="nl-NL" sz="12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solidFill>
                            <a:schemeClr val="tx1"/>
                          </a:solidFill>
                        </a:rPr>
                        <a:t>Primary road 25m, 50 m, 100 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solidFill>
                            <a:schemeClr val="tx1"/>
                          </a:solidFill>
                        </a:rPr>
                        <a:t>Local road 25m,  50 m, 100 m, 300 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l-NL"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nl-NL" sz="1200" b="1" kern="1200" dirty="0">
                          <a:solidFill>
                            <a:schemeClr val="dk1"/>
                          </a:solidFill>
                          <a:latin typeface="+mn-lt"/>
                          <a:ea typeface="+mn-ea"/>
                          <a:cs typeface="Calibri" panose="020F0502020204030204" pitchFamily="34" charset="0"/>
                        </a:rPr>
                        <a:t>Ranked top 20 by XGBoost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t>Primary road 50 m, 100 m</a:t>
                      </a:r>
                    </a:p>
                    <a:p>
                      <a:pPr marL="285750" indent="-285750" algn="l">
                        <a:buFont typeface="Arial" panose="020B0604020202020204" pitchFamily="34" charset="0"/>
                        <a:buChar char="•"/>
                      </a:pPr>
                      <a:r>
                        <a:rPr lang="nl-NL" sz="1200" dirty="0">
                          <a:solidFill>
                            <a:srgbClr val="7030A0"/>
                          </a:solidFill>
                        </a:rPr>
                        <a:t>Highway 50 m</a:t>
                      </a:r>
                    </a:p>
                    <a:p>
                      <a:pPr marL="285750" indent="-285750" algn="l">
                        <a:buFont typeface="Arial" panose="020B0604020202020204" pitchFamily="34" charset="0"/>
                        <a:buChar char="•"/>
                      </a:pPr>
                      <a:r>
                        <a:rPr lang="nl-NL" sz="1200" dirty="0">
                          <a:solidFill>
                            <a:schemeClr val="tx1">
                              <a:lumMod val="85000"/>
                              <a:lumOff val="15000"/>
                            </a:schemeClr>
                          </a:solidFill>
                        </a:rPr>
                        <a:t>Local road 25m,  50 m, 100 m, 300 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nl-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kern="1200" dirty="0">
                          <a:solidFill>
                            <a:schemeClr val="dk1"/>
                          </a:solidFill>
                          <a:latin typeface="+mn-lt"/>
                          <a:ea typeface="+mn-ea"/>
                          <a:cs typeface="Calibri" panose="020F0502020204030204" pitchFamily="34" charset="0"/>
                        </a:rPr>
                        <a:t>Selected by LASSO</a:t>
                      </a:r>
                      <a:endParaRPr lang="nl-NL" sz="1200" b="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t>Primary </a:t>
                      </a:r>
                      <a:r>
                        <a:rPr lang="nl-NL" sz="1200" dirty="0">
                          <a:solidFill>
                            <a:schemeClr val="tx1"/>
                          </a:solidFill>
                        </a:rPr>
                        <a:t>road 25m, </a:t>
                      </a:r>
                      <a:r>
                        <a:rPr lang="nl-NL" sz="1200" dirty="0"/>
                        <a:t>50 m, 100 m</a:t>
                      </a:r>
                    </a:p>
                    <a:p>
                      <a:pPr marL="285750" indent="-285750" algn="l">
                        <a:buFont typeface="Arial" panose="020B0604020202020204" pitchFamily="34" charset="0"/>
                        <a:buChar char="•"/>
                      </a:pPr>
                      <a:r>
                        <a:rPr lang="nl-NL" sz="1200" dirty="0">
                          <a:solidFill>
                            <a:srgbClr val="7030A0"/>
                          </a:solidFill>
                        </a:rPr>
                        <a:t>Highway 50m, 100 m</a:t>
                      </a:r>
                    </a:p>
                    <a:p>
                      <a:pPr marL="285750" indent="-285750" algn="l">
                        <a:buFont typeface="Arial" panose="020B0604020202020204" pitchFamily="34" charset="0"/>
                        <a:buChar char="•"/>
                      </a:pPr>
                      <a:r>
                        <a:rPr lang="nl-NL" sz="1200" dirty="0">
                          <a:solidFill>
                            <a:schemeClr val="tx1"/>
                          </a:solidFill>
                        </a:rPr>
                        <a:t>Local road 100 m, 300m</a:t>
                      </a:r>
                    </a:p>
                    <a:p>
                      <a:pPr marL="0" indent="0" algn="l">
                        <a:buFont typeface="Arial" panose="020B0604020202020204" pitchFamily="34" charset="0"/>
                        <a:buNone/>
                      </a:pPr>
                      <a:endParaRPr lang="nl-NL" sz="1200" dirty="0">
                        <a:solidFill>
                          <a:schemeClr val="accent2"/>
                        </a:solidFill>
                      </a:endParaRPr>
                    </a:p>
                  </a:txBody>
                  <a:tcPr marL="68580" marR="68580" marT="34290" marB="34290"/>
                </a:tc>
                <a:extLst>
                  <a:ext uri="{0D108BD9-81ED-4DB2-BD59-A6C34878D82A}">
                    <a16:rowId xmlns:a16="http://schemas.microsoft.com/office/drawing/2014/main" xmlns="" val="3375302700"/>
                  </a:ext>
                </a:extLst>
              </a:tr>
            </a:tbl>
          </a:graphicData>
        </a:graphic>
      </p:graphicFrame>
      <p:sp>
        <p:nvSpPr>
          <p:cNvPr id="6" name="Rectangle 5">
            <a:extLst>
              <a:ext uri="{FF2B5EF4-FFF2-40B4-BE49-F238E27FC236}">
                <a16:creationId xmlns:a16="http://schemas.microsoft.com/office/drawing/2014/main" xmlns="" id="{D2492B6F-A6DE-457C-98C8-B5AD9F52971B}"/>
              </a:ext>
            </a:extLst>
          </p:cNvPr>
          <p:cNvSpPr/>
          <p:nvPr/>
        </p:nvSpPr>
        <p:spPr>
          <a:xfrm>
            <a:off x="2703545" y="1330085"/>
            <a:ext cx="3736921" cy="369332"/>
          </a:xfrm>
          <a:prstGeom prst="rect">
            <a:avLst/>
          </a:prstGeom>
        </p:spPr>
        <p:txBody>
          <a:bodyPr wrap="none">
            <a:spAutoFit/>
          </a:bodyPr>
          <a:lstStyle/>
          <a:p>
            <a:pPr algn="ctr">
              <a:buClr>
                <a:schemeClr val="dk1"/>
              </a:buClr>
            </a:pPr>
            <a:r>
              <a:rPr lang="nl-NL" altLang="zh-CN" sz="1800" dirty="0">
                <a:latin typeface="+mj-lt"/>
                <a:cs typeface="Calibri" panose="020F0502020204030204" pitchFamily="34" charset="0"/>
              </a:rPr>
              <a:t>Important emition-related variables</a:t>
            </a:r>
            <a:endParaRPr lang="nl-NL" sz="1800" dirty="0">
              <a:latin typeface="+mj-lt"/>
              <a:cs typeface="Calibri" panose="020F0502020204030204" pitchFamily="34" charset="0"/>
            </a:endParaRPr>
          </a:p>
        </p:txBody>
      </p:sp>
      <p:sp>
        <p:nvSpPr>
          <p:cNvPr id="7" name="TextBox 6">
            <a:extLst>
              <a:ext uri="{FF2B5EF4-FFF2-40B4-BE49-F238E27FC236}">
                <a16:creationId xmlns:a16="http://schemas.microsoft.com/office/drawing/2014/main" xmlns="" id="{98DF5602-1330-4548-AD8D-B8BC2E2AF7AB}"/>
              </a:ext>
            </a:extLst>
          </p:cNvPr>
          <p:cNvSpPr txBox="1"/>
          <p:nvPr/>
        </p:nvSpPr>
        <p:spPr>
          <a:xfrm>
            <a:off x="4937578" y="2795099"/>
            <a:ext cx="2340528" cy="253916"/>
          </a:xfrm>
          <a:prstGeom prst="rect">
            <a:avLst/>
          </a:prstGeom>
          <a:noFill/>
        </p:spPr>
        <p:txBody>
          <a:bodyPr wrap="square" rtlCol="0">
            <a:spAutoFit/>
          </a:bodyPr>
          <a:lstStyle/>
          <a:p>
            <a:r>
              <a:rPr lang="nl-NL" sz="1050" dirty="0"/>
              <a:t>*Highway 100 m ranked 26</a:t>
            </a:r>
          </a:p>
        </p:txBody>
      </p:sp>
    </p:spTree>
    <p:extLst>
      <p:ext uri="{BB962C8B-B14F-4D97-AF65-F5344CB8AC3E}">
        <p14:creationId xmlns:p14="http://schemas.microsoft.com/office/powerpoint/2010/main" val="9994134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D22858D-6B03-479E-B2BC-7763CF66A41A}"/>
              </a:ext>
            </a:extLst>
          </p:cNvPr>
          <p:cNvPicPr>
            <a:picLocks noChangeAspect="1"/>
          </p:cNvPicPr>
          <p:nvPr/>
        </p:nvPicPr>
        <p:blipFill rotWithShape="1">
          <a:blip r:embed="rId2"/>
          <a:srcRect l="44339" t="14744" r="24438" b="7087"/>
          <a:stretch/>
        </p:blipFill>
        <p:spPr>
          <a:xfrm>
            <a:off x="5754203" y="2478712"/>
            <a:ext cx="2529281" cy="2890605"/>
          </a:xfrm>
          <a:prstGeom prst="rect">
            <a:avLst/>
          </a:prstGeom>
        </p:spPr>
      </p:pic>
      <p:sp>
        <p:nvSpPr>
          <p:cNvPr id="6" name="Rectangle 5">
            <a:extLst>
              <a:ext uri="{FF2B5EF4-FFF2-40B4-BE49-F238E27FC236}">
                <a16:creationId xmlns:a16="http://schemas.microsoft.com/office/drawing/2014/main" xmlns="" id="{A3EE2FBF-452F-4511-A247-6CBF760C3F50}"/>
              </a:ext>
            </a:extLst>
          </p:cNvPr>
          <p:cNvSpPr/>
          <p:nvPr/>
        </p:nvSpPr>
        <p:spPr>
          <a:xfrm>
            <a:off x="6334922" y="1679207"/>
            <a:ext cx="2254553" cy="415498"/>
          </a:xfrm>
          <a:prstGeom prst="rect">
            <a:avLst/>
          </a:prstGeom>
        </p:spPr>
        <p:txBody>
          <a:bodyPr wrap="square">
            <a:spAutoFit/>
          </a:bodyPr>
          <a:lstStyle/>
          <a:p>
            <a:pPr fontAlgn="base"/>
            <a:r>
              <a:rPr lang="nl-NL" altLang="zh-CN" sz="1800" dirty="0"/>
              <a:t> </a:t>
            </a:r>
            <a:r>
              <a:rPr lang="nl-NL" altLang="zh-CN" sz="2100" dirty="0">
                <a:latin typeface="+mj-lt"/>
              </a:rPr>
              <a:t>US</a:t>
            </a:r>
          </a:p>
        </p:txBody>
      </p:sp>
      <p:sp>
        <p:nvSpPr>
          <p:cNvPr id="9" name="Rectangle 8">
            <a:extLst>
              <a:ext uri="{FF2B5EF4-FFF2-40B4-BE49-F238E27FC236}">
                <a16:creationId xmlns:a16="http://schemas.microsoft.com/office/drawing/2014/main" xmlns="" id="{E778E17B-1A2F-41E2-90B8-4BB78057F46D}"/>
              </a:ext>
            </a:extLst>
          </p:cNvPr>
          <p:cNvSpPr/>
          <p:nvPr/>
        </p:nvSpPr>
        <p:spPr>
          <a:xfrm>
            <a:off x="6214217" y="4542189"/>
            <a:ext cx="804627" cy="248758"/>
          </a:xfrm>
          <a:prstGeom prst="rect">
            <a:avLst/>
          </a:prstGeom>
          <a:solidFill>
            <a:srgbClr val="F577E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highway</a:t>
            </a:r>
            <a:endParaRPr lang="nl-NL" sz="1050" dirty="0">
              <a:solidFill>
                <a:schemeClr val="bg1"/>
              </a:solidFill>
            </a:endParaRPr>
          </a:p>
        </p:txBody>
      </p:sp>
      <p:sp>
        <p:nvSpPr>
          <p:cNvPr id="10" name="Rectangle 9">
            <a:extLst>
              <a:ext uri="{FF2B5EF4-FFF2-40B4-BE49-F238E27FC236}">
                <a16:creationId xmlns:a16="http://schemas.microsoft.com/office/drawing/2014/main" xmlns="" id="{D98CDF59-BEC9-4B51-9E7D-2A6AB1668BCA}"/>
              </a:ext>
            </a:extLst>
          </p:cNvPr>
          <p:cNvSpPr/>
          <p:nvPr/>
        </p:nvSpPr>
        <p:spPr>
          <a:xfrm>
            <a:off x="8111491" y="3180243"/>
            <a:ext cx="804627" cy="248758"/>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primary</a:t>
            </a:r>
            <a:endParaRPr lang="nl-NL" sz="1050" dirty="0"/>
          </a:p>
        </p:txBody>
      </p:sp>
      <p:pic>
        <p:nvPicPr>
          <p:cNvPr id="11" name="Picture 10">
            <a:extLst>
              <a:ext uri="{FF2B5EF4-FFF2-40B4-BE49-F238E27FC236}">
                <a16:creationId xmlns:a16="http://schemas.microsoft.com/office/drawing/2014/main" xmlns="" id="{8ECCDB4F-FA19-45C5-ADB5-6BF3A0B20CAC}"/>
              </a:ext>
            </a:extLst>
          </p:cNvPr>
          <p:cNvPicPr>
            <a:picLocks noChangeAspect="1"/>
          </p:cNvPicPr>
          <p:nvPr/>
        </p:nvPicPr>
        <p:blipFill rotWithShape="1">
          <a:blip r:embed="rId3"/>
          <a:srcRect r="676"/>
          <a:stretch/>
        </p:blipFill>
        <p:spPr>
          <a:xfrm>
            <a:off x="-64707" y="938732"/>
            <a:ext cx="5551107" cy="5143500"/>
          </a:xfrm>
          <a:prstGeom prst="rect">
            <a:avLst/>
          </a:prstGeom>
        </p:spPr>
      </p:pic>
    </p:spTree>
    <p:extLst>
      <p:ext uri="{BB962C8B-B14F-4D97-AF65-F5344CB8AC3E}">
        <p14:creationId xmlns:p14="http://schemas.microsoft.com/office/powerpoint/2010/main" val="2477472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2" y="4431371"/>
            <a:ext cx="7772400" cy="1362075"/>
          </a:xfrm>
        </p:spPr>
        <p:txBody>
          <a:bodyPr/>
          <a:lstStyle/>
          <a:p>
            <a:r>
              <a:rPr lang="en-US" sz="2000" dirty="0" smtClean="0"/>
              <a:t>Land use regression and data used in the project</a:t>
            </a:r>
            <a:endParaRPr lang="en-US" sz="1800" dirty="0"/>
          </a:p>
        </p:txBody>
      </p:sp>
      <p:sp>
        <p:nvSpPr>
          <p:cNvPr id="3" name="Text Placeholder 2"/>
          <p:cNvSpPr>
            <a:spLocks noGrp="1"/>
          </p:cNvSpPr>
          <p:nvPr>
            <p:ph type="body" idx="1"/>
          </p:nvPr>
        </p:nvSpPr>
        <p:spPr/>
        <p:txBody>
          <a:bodyPr/>
          <a:lstStyle/>
          <a:p>
            <a:r>
              <a:rPr lang="en-US" sz="2000" dirty="0" smtClean="0"/>
              <a:t>Part 1 </a:t>
            </a:r>
            <a:endParaRPr lang="en-US" sz="2000" dirty="0"/>
          </a:p>
        </p:txBody>
      </p:sp>
      <p:sp>
        <p:nvSpPr>
          <p:cNvPr id="4" name="Slide Number Placeholder 3"/>
          <p:cNvSpPr>
            <a:spLocks noGrp="1"/>
          </p:cNvSpPr>
          <p:nvPr>
            <p:ph type="sldNum" idx="12"/>
          </p:nvPr>
        </p:nvSpPr>
        <p:spPr/>
        <p:txBody>
          <a:bodyPr/>
          <a:lstStyle/>
          <a:p>
            <a:pPr marL="0" marR="0" lvl="0" indent="0" rtl="0">
              <a:lnSpc>
                <a:spcPct val="100000"/>
              </a:lnSpc>
              <a:spcBef>
                <a:spcPts val="0"/>
              </a:spcBef>
              <a:spcAft>
                <a:spcPts val="0"/>
              </a:spcAft>
              <a:buNone/>
            </a:pPr>
            <a:fld id="{00000000-1234-1234-1234-123412341234}" type="slidenum">
              <a:rPr lang="en-US" smtClean="0"/>
              <a:t>4</a:t>
            </a:fld>
            <a:endParaRPr lang="en-US"/>
          </a:p>
        </p:txBody>
      </p:sp>
    </p:spTree>
    <p:extLst>
      <p:ext uri="{BB962C8B-B14F-4D97-AF65-F5344CB8AC3E}">
        <p14:creationId xmlns:p14="http://schemas.microsoft.com/office/powerpoint/2010/main" val="123791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4001C651-F697-4A0E-AC58-525E8E2F8689}"/>
              </a:ext>
            </a:extLst>
          </p:cNvPr>
          <p:cNvPicPr>
            <a:picLocks noChangeAspect="1"/>
          </p:cNvPicPr>
          <p:nvPr/>
        </p:nvPicPr>
        <p:blipFill>
          <a:blip r:embed="rId2"/>
          <a:stretch>
            <a:fillRect/>
          </a:stretch>
        </p:blipFill>
        <p:spPr>
          <a:xfrm>
            <a:off x="5629905" y="2969431"/>
            <a:ext cx="3017522" cy="2259299"/>
          </a:xfrm>
          <a:prstGeom prst="rect">
            <a:avLst/>
          </a:prstGeom>
        </p:spPr>
      </p:pic>
      <p:pic>
        <p:nvPicPr>
          <p:cNvPr id="5" name="Picture 4">
            <a:extLst>
              <a:ext uri="{FF2B5EF4-FFF2-40B4-BE49-F238E27FC236}">
                <a16:creationId xmlns:a16="http://schemas.microsoft.com/office/drawing/2014/main" xmlns="" id="{00144843-DEA8-4A7C-8BBD-F79D8330DD27}"/>
              </a:ext>
            </a:extLst>
          </p:cNvPr>
          <p:cNvPicPr>
            <a:picLocks noChangeAspect="1"/>
          </p:cNvPicPr>
          <p:nvPr/>
        </p:nvPicPr>
        <p:blipFill>
          <a:blip r:embed="rId3"/>
          <a:stretch>
            <a:fillRect/>
          </a:stretch>
        </p:blipFill>
        <p:spPr>
          <a:xfrm>
            <a:off x="-95300" y="857250"/>
            <a:ext cx="5725205" cy="5143500"/>
          </a:xfrm>
          <a:prstGeom prst="rect">
            <a:avLst/>
          </a:prstGeom>
        </p:spPr>
      </p:pic>
      <p:sp>
        <p:nvSpPr>
          <p:cNvPr id="7" name="Rectangle 6">
            <a:extLst>
              <a:ext uri="{FF2B5EF4-FFF2-40B4-BE49-F238E27FC236}">
                <a16:creationId xmlns:a16="http://schemas.microsoft.com/office/drawing/2014/main" xmlns="" id="{45C1B332-B230-43A8-A93C-DAC124631296}"/>
              </a:ext>
            </a:extLst>
          </p:cNvPr>
          <p:cNvSpPr/>
          <p:nvPr/>
        </p:nvSpPr>
        <p:spPr>
          <a:xfrm>
            <a:off x="6066457" y="2845051"/>
            <a:ext cx="804627" cy="2487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primary</a:t>
            </a:r>
            <a:endParaRPr lang="nl-NL" sz="1050" dirty="0"/>
          </a:p>
        </p:txBody>
      </p:sp>
      <p:sp>
        <p:nvSpPr>
          <p:cNvPr id="8" name="Rectangle 7">
            <a:extLst>
              <a:ext uri="{FF2B5EF4-FFF2-40B4-BE49-F238E27FC236}">
                <a16:creationId xmlns:a16="http://schemas.microsoft.com/office/drawing/2014/main" xmlns="" id="{BE6594D3-7B2F-4980-838D-B18BB395BC66}"/>
              </a:ext>
            </a:extLst>
          </p:cNvPr>
          <p:cNvSpPr/>
          <p:nvPr/>
        </p:nvSpPr>
        <p:spPr>
          <a:xfrm>
            <a:off x="6278647" y="1728380"/>
            <a:ext cx="838691" cy="369332"/>
          </a:xfrm>
          <a:prstGeom prst="rect">
            <a:avLst/>
          </a:prstGeom>
        </p:spPr>
        <p:txBody>
          <a:bodyPr wrap="none">
            <a:spAutoFit/>
          </a:bodyPr>
          <a:lstStyle/>
          <a:p>
            <a:pPr fontAlgn="base"/>
            <a:r>
              <a:rPr lang="nl-NL" altLang="zh-CN" sz="1800" dirty="0"/>
              <a:t> Spain</a:t>
            </a:r>
          </a:p>
        </p:txBody>
      </p:sp>
      <p:sp>
        <p:nvSpPr>
          <p:cNvPr id="10" name="Rectangle 9">
            <a:extLst>
              <a:ext uri="{FF2B5EF4-FFF2-40B4-BE49-F238E27FC236}">
                <a16:creationId xmlns:a16="http://schemas.microsoft.com/office/drawing/2014/main" xmlns="" id="{63FCA697-0FFD-4C72-A31E-776BC9A7D716}"/>
              </a:ext>
            </a:extLst>
          </p:cNvPr>
          <p:cNvSpPr/>
          <p:nvPr/>
        </p:nvSpPr>
        <p:spPr>
          <a:xfrm>
            <a:off x="8245113" y="4630460"/>
            <a:ext cx="804627" cy="2487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highway</a:t>
            </a:r>
            <a:endParaRPr lang="nl-NL" sz="1050" dirty="0"/>
          </a:p>
        </p:txBody>
      </p:sp>
    </p:spTree>
    <p:extLst>
      <p:ext uri="{BB962C8B-B14F-4D97-AF65-F5344CB8AC3E}">
        <p14:creationId xmlns:p14="http://schemas.microsoft.com/office/powerpoint/2010/main" val="39238834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 xmlns:a16="http://schemas.microsoft.com/office/drawing/2014/main" id="{AF3F7F8F-5B53-4C91-B8E7-836056A2E48D}"/>
              </a:ext>
            </a:extLst>
          </p:cNvPr>
          <p:cNvSpPr/>
          <p:nvPr/>
        </p:nvSpPr>
        <p:spPr>
          <a:xfrm>
            <a:off x="6008615" y="1540737"/>
            <a:ext cx="2580860" cy="738664"/>
          </a:xfrm>
          <a:prstGeom prst="rect">
            <a:avLst/>
          </a:prstGeom>
        </p:spPr>
        <p:txBody>
          <a:bodyPr wrap="square">
            <a:spAutoFit/>
          </a:bodyPr>
          <a:lstStyle/>
          <a:p>
            <a:pPr fontAlgn="base"/>
            <a:r>
              <a:rPr lang="nl-NL" altLang="zh-CN" sz="2100" dirty="0">
                <a:latin typeface="+mj-lt"/>
              </a:rPr>
              <a:t>Random Forest</a:t>
            </a:r>
          </a:p>
          <a:p>
            <a:pPr fontAlgn="base"/>
            <a:r>
              <a:rPr lang="nl-NL" altLang="zh-CN" sz="2100" dirty="0">
                <a:latin typeface="+mj-lt"/>
              </a:rPr>
              <a:t>Prediction: China  </a:t>
            </a:r>
          </a:p>
        </p:txBody>
      </p:sp>
      <p:pic>
        <p:nvPicPr>
          <p:cNvPr id="7" name="Picture 6">
            <a:extLst>
              <a:ext uri="{FF2B5EF4-FFF2-40B4-BE49-F238E27FC236}">
                <a16:creationId xmlns="" xmlns:a16="http://schemas.microsoft.com/office/drawing/2014/main" id="{197BA05C-B4DD-4274-944F-B9BDEEC0AEF4}"/>
              </a:ext>
            </a:extLst>
          </p:cNvPr>
          <p:cNvPicPr>
            <a:picLocks noChangeAspect="1"/>
          </p:cNvPicPr>
          <p:nvPr/>
        </p:nvPicPr>
        <p:blipFill>
          <a:blip r:embed="rId2"/>
          <a:stretch>
            <a:fillRect/>
          </a:stretch>
        </p:blipFill>
        <p:spPr>
          <a:xfrm>
            <a:off x="1003654" y="899718"/>
            <a:ext cx="4768768" cy="5143500"/>
          </a:xfrm>
          <a:prstGeom prst="rect">
            <a:avLst/>
          </a:prstGeom>
        </p:spPr>
      </p:pic>
      <p:pic>
        <p:nvPicPr>
          <p:cNvPr id="18" name="Picture 17">
            <a:extLst>
              <a:ext uri="{FF2B5EF4-FFF2-40B4-BE49-F238E27FC236}">
                <a16:creationId xmlns="" xmlns:a16="http://schemas.microsoft.com/office/drawing/2014/main" id="{B7E40615-DBA4-454D-9048-1F54C0F9E464}"/>
              </a:ext>
            </a:extLst>
          </p:cNvPr>
          <p:cNvPicPr>
            <a:picLocks noChangeAspect="1"/>
          </p:cNvPicPr>
          <p:nvPr/>
        </p:nvPicPr>
        <p:blipFill rotWithShape="1">
          <a:blip r:embed="rId3"/>
          <a:srcRect l="22767" t="15322" r="26304" b="3787"/>
          <a:stretch/>
        </p:blipFill>
        <p:spPr>
          <a:xfrm>
            <a:off x="6008615" y="2840395"/>
            <a:ext cx="1902537" cy="2646749"/>
          </a:xfrm>
          <a:prstGeom prst="rect">
            <a:avLst/>
          </a:prstGeom>
        </p:spPr>
      </p:pic>
      <p:sp>
        <p:nvSpPr>
          <p:cNvPr id="20" name="Rectangle 19">
            <a:extLst>
              <a:ext uri="{FF2B5EF4-FFF2-40B4-BE49-F238E27FC236}">
                <a16:creationId xmlns="" xmlns:a16="http://schemas.microsoft.com/office/drawing/2014/main" id="{E7B84200-3B0C-4EB9-860D-B4C53010A184}"/>
              </a:ext>
            </a:extLst>
          </p:cNvPr>
          <p:cNvSpPr/>
          <p:nvPr/>
        </p:nvSpPr>
        <p:spPr>
          <a:xfrm>
            <a:off x="7704817" y="3861675"/>
            <a:ext cx="804627" cy="248758"/>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highway</a:t>
            </a:r>
            <a:endParaRPr lang="nl-NL" sz="1050" dirty="0"/>
          </a:p>
        </p:txBody>
      </p:sp>
      <p:sp>
        <p:nvSpPr>
          <p:cNvPr id="22" name="Rectangle 21">
            <a:extLst>
              <a:ext uri="{FF2B5EF4-FFF2-40B4-BE49-F238E27FC236}">
                <a16:creationId xmlns="" xmlns:a16="http://schemas.microsoft.com/office/drawing/2014/main" id="{5B94043E-2921-4CFE-8AE0-3A3BA90779D7}"/>
              </a:ext>
            </a:extLst>
          </p:cNvPr>
          <p:cNvSpPr/>
          <p:nvPr/>
        </p:nvSpPr>
        <p:spPr>
          <a:xfrm>
            <a:off x="5536229" y="3612917"/>
            <a:ext cx="804627" cy="24875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primary</a:t>
            </a:r>
            <a:endParaRPr lang="nl-NL" sz="1050" dirty="0"/>
          </a:p>
        </p:txBody>
      </p:sp>
      <p:pic>
        <p:nvPicPr>
          <p:cNvPr id="8" name="Picture 7">
            <a:extLst>
              <a:ext uri="{FF2B5EF4-FFF2-40B4-BE49-F238E27FC236}">
                <a16:creationId xmlns="" xmlns:a16="http://schemas.microsoft.com/office/drawing/2014/main" id="{84E3BED4-23EF-42C2-99B2-8DA7B789E292}"/>
              </a:ext>
            </a:extLst>
          </p:cNvPr>
          <p:cNvPicPr>
            <a:picLocks noChangeAspect="1"/>
          </p:cNvPicPr>
          <p:nvPr/>
        </p:nvPicPr>
        <p:blipFill rotWithShape="1">
          <a:blip r:embed="rId4"/>
          <a:srcRect r="74660" b="13544"/>
          <a:stretch/>
        </p:blipFill>
        <p:spPr>
          <a:xfrm>
            <a:off x="343559" y="4335078"/>
            <a:ext cx="990087" cy="468701"/>
          </a:xfrm>
          <a:prstGeom prst="rect">
            <a:avLst/>
          </a:prstGeom>
        </p:spPr>
      </p:pic>
      <p:pic>
        <p:nvPicPr>
          <p:cNvPr id="26" name="Picture 25">
            <a:extLst>
              <a:ext uri="{FF2B5EF4-FFF2-40B4-BE49-F238E27FC236}">
                <a16:creationId xmlns="" xmlns:a16="http://schemas.microsoft.com/office/drawing/2014/main" id="{AF50A9CA-B99E-4931-A9EF-0B76444463E3}"/>
              </a:ext>
            </a:extLst>
          </p:cNvPr>
          <p:cNvPicPr>
            <a:picLocks noChangeAspect="1"/>
          </p:cNvPicPr>
          <p:nvPr/>
        </p:nvPicPr>
        <p:blipFill rotWithShape="1">
          <a:blip r:embed="rId4"/>
          <a:srcRect l="27568" r="34750" b="13544"/>
          <a:stretch/>
        </p:blipFill>
        <p:spPr>
          <a:xfrm>
            <a:off x="343559" y="4857274"/>
            <a:ext cx="1472269" cy="468701"/>
          </a:xfrm>
          <a:prstGeom prst="rect">
            <a:avLst/>
          </a:prstGeom>
        </p:spPr>
      </p:pic>
    </p:spTree>
    <p:extLst>
      <p:ext uri="{BB962C8B-B14F-4D97-AF65-F5344CB8AC3E}">
        <p14:creationId xmlns:p14="http://schemas.microsoft.com/office/powerpoint/2010/main" val="198804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417CB6E-7D64-4940-8726-0B1D65813CC8}"/>
              </a:ext>
            </a:extLst>
          </p:cNvPr>
          <p:cNvSpPr>
            <a:spLocks noGrp="1"/>
          </p:cNvSpPr>
          <p:nvPr>
            <p:ph type="sldNum" idx="12"/>
          </p:nvPr>
        </p:nvSpPr>
        <p:spPr/>
        <p:txBody>
          <a:bodyPr/>
          <a:lstStyle/>
          <a:p>
            <a:fld id="{00000000-1234-1234-1234-123412341234}" type="slidenum">
              <a:rPr lang="en-US" smtClean="0"/>
              <a:pPr/>
              <a:t>42</a:t>
            </a:fld>
            <a:endParaRPr lang="en-US"/>
          </a:p>
        </p:txBody>
      </p:sp>
      <p:graphicFrame>
        <p:nvGraphicFramePr>
          <p:cNvPr id="6" name="Table 5">
            <a:extLst>
              <a:ext uri="{FF2B5EF4-FFF2-40B4-BE49-F238E27FC236}">
                <a16:creationId xmlns:a16="http://schemas.microsoft.com/office/drawing/2014/main" xmlns="" id="{CC172795-DEDD-407D-AE87-6E29392A0C98}"/>
              </a:ext>
            </a:extLst>
          </p:cNvPr>
          <p:cNvGraphicFramePr>
            <a:graphicFrameLocks noGrp="1"/>
          </p:cNvGraphicFramePr>
          <p:nvPr/>
        </p:nvGraphicFramePr>
        <p:xfrm>
          <a:off x="1143001" y="5443940"/>
          <a:ext cx="3708982" cy="572051"/>
        </p:xfrm>
        <a:graphic>
          <a:graphicData uri="http://schemas.openxmlformats.org/drawingml/2006/table">
            <a:tbl>
              <a:tblPr>
                <a:tableStyleId>{2D5ABB26-0587-4C30-8999-92F81FD0307C}</a:tableStyleId>
              </a:tblPr>
              <a:tblGrid>
                <a:gridCol w="3708982">
                  <a:extLst>
                    <a:ext uri="{9D8B030D-6E8A-4147-A177-3AD203B41FA5}">
                      <a16:colId xmlns:a16="http://schemas.microsoft.com/office/drawing/2014/main" xmlns="" val="2802489984"/>
                    </a:ext>
                  </a:extLst>
                </a:gridCol>
              </a:tblGrid>
              <a:tr h="221753">
                <a:tc>
                  <a:txBody>
                    <a:bodyPr/>
                    <a:lstStyle/>
                    <a:p>
                      <a:pPr algn="just"/>
                      <a:r>
                        <a:rPr lang="nl-NL" sz="1100" b="0" dirty="0">
                          <a:effectLst/>
                        </a:rPr>
                        <a:t>ROAD_M345: </a:t>
                      </a:r>
                      <a:r>
                        <a:rPr lang="nl-NL" sz="1100" dirty="0">
                          <a:effectLst/>
                        </a:rPr>
                        <a:t>secondry and local roads</a:t>
                      </a:r>
                      <a:endParaRPr lang="nl-NL" sz="1100" b="0" i="1" dirty="0">
                        <a:effectLst/>
                      </a:endParaRPr>
                    </a:p>
                  </a:txBody>
                  <a:tcPr marL="22526" marR="22526" marT="7509" marB="7509" anchor="ctr"/>
                </a:tc>
                <a:extLst>
                  <a:ext uri="{0D108BD9-81ED-4DB2-BD59-A6C34878D82A}">
                    <a16:rowId xmlns:a16="http://schemas.microsoft.com/office/drawing/2014/main" xmlns="" val="1481649125"/>
                  </a:ext>
                </a:extLst>
              </a:tr>
              <a:tr h="33505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nl-NL" sz="1100" dirty="0">
                          <a:effectLst/>
                        </a:rPr>
                        <a:t>Pop_: population</a:t>
                      </a:r>
                    </a:p>
                    <a:p>
                      <a:pPr algn="just"/>
                      <a:r>
                        <a:rPr lang="nl-NL" sz="1100" dirty="0">
                          <a:effectLst/>
                        </a:rPr>
                        <a:t>ROAD_2: primary roads</a:t>
                      </a:r>
                      <a:endParaRPr lang="nl-NL" sz="1100" b="0" i="1" dirty="0">
                        <a:effectLst/>
                      </a:endParaRPr>
                    </a:p>
                  </a:txBody>
                  <a:tcPr marL="22526" marR="22526" marT="7509" marB="7509" anchor="ctr"/>
                </a:tc>
                <a:extLst>
                  <a:ext uri="{0D108BD9-81ED-4DB2-BD59-A6C34878D82A}">
                    <a16:rowId xmlns:a16="http://schemas.microsoft.com/office/drawing/2014/main" xmlns="" val="461306879"/>
                  </a:ext>
                </a:extLst>
              </a:tr>
            </a:tbl>
          </a:graphicData>
        </a:graphic>
      </p:graphicFrame>
      <p:sp>
        <p:nvSpPr>
          <p:cNvPr id="7" name="TextBox 6">
            <a:extLst>
              <a:ext uri="{FF2B5EF4-FFF2-40B4-BE49-F238E27FC236}">
                <a16:creationId xmlns:a16="http://schemas.microsoft.com/office/drawing/2014/main" xmlns="" id="{B156A0DA-D922-434A-A39C-C43BD4072B86}"/>
              </a:ext>
            </a:extLst>
          </p:cNvPr>
          <p:cNvSpPr txBox="1"/>
          <p:nvPr/>
        </p:nvSpPr>
        <p:spPr>
          <a:xfrm>
            <a:off x="6858000" y="5462906"/>
            <a:ext cx="1396767" cy="253916"/>
          </a:xfrm>
          <a:prstGeom prst="rect">
            <a:avLst/>
          </a:prstGeom>
          <a:noFill/>
        </p:spPr>
        <p:txBody>
          <a:bodyPr wrap="square" rtlCol="0">
            <a:spAutoFit/>
          </a:bodyPr>
          <a:lstStyle/>
          <a:p>
            <a:r>
              <a:rPr lang="nl-NL" sz="1050" dirty="0"/>
              <a:t>Global model</a:t>
            </a:r>
          </a:p>
        </p:txBody>
      </p:sp>
      <p:sp>
        <p:nvSpPr>
          <p:cNvPr id="8" name="Rectangle 7">
            <a:extLst>
              <a:ext uri="{FF2B5EF4-FFF2-40B4-BE49-F238E27FC236}">
                <a16:creationId xmlns:a16="http://schemas.microsoft.com/office/drawing/2014/main" xmlns="" id="{602E7217-0C9E-45D8-AFB8-D26C3746BAC0}"/>
              </a:ext>
            </a:extLst>
          </p:cNvPr>
          <p:cNvSpPr/>
          <p:nvPr/>
        </p:nvSpPr>
        <p:spPr>
          <a:xfrm>
            <a:off x="3833227" y="1165453"/>
            <a:ext cx="2236511" cy="369332"/>
          </a:xfrm>
          <a:prstGeom prst="rect">
            <a:avLst/>
          </a:prstGeom>
        </p:spPr>
        <p:txBody>
          <a:bodyPr wrap="none">
            <a:spAutoFit/>
          </a:bodyPr>
          <a:lstStyle/>
          <a:p>
            <a:pPr algn="ctr">
              <a:buClr>
                <a:schemeClr val="dk1"/>
              </a:buClr>
            </a:pPr>
            <a:r>
              <a:rPr lang="nl-NL" sz="1800" dirty="0">
                <a:latin typeface="+mj-lt"/>
                <a:cs typeface="Calibri" panose="020F0502020204030204" pitchFamily="34" charset="0"/>
              </a:rPr>
              <a:t>Variable importance</a:t>
            </a:r>
          </a:p>
        </p:txBody>
      </p:sp>
      <p:pic>
        <p:nvPicPr>
          <p:cNvPr id="2" name="Picture 1">
            <a:extLst>
              <a:ext uri="{FF2B5EF4-FFF2-40B4-BE49-F238E27FC236}">
                <a16:creationId xmlns:a16="http://schemas.microsoft.com/office/drawing/2014/main" xmlns="" id="{E2F9CBB8-AABE-4465-9D99-1CC0D98BB37E}"/>
              </a:ext>
            </a:extLst>
          </p:cNvPr>
          <p:cNvPicPr>
            <a:picLocks noChangeAspect="1"/>
          </p:cNvPicPr>
          <p:nvPr/>
        </p:nvPicPr>
        <p:blipFill rotWithShape="1">
          <a:blip r:embed="rId2"/>
          <a:srcRect t="10457" r="541" b="3242"/>
          <a:stretch/>
        </p:blipFill>
        <p:spPr>
          <a:xfrm>
            <a:off x="1296099" y="1705725"/>
            <a:ext cx="6395033" cy="3579763"/>
          </a:xfrm>
          <a:prstGeom prst="rect">
            <a:avLst/>
          </a:prstGeom>
        </p:spPr>
      </p:pic>
    </p:spTree>
    <p:extLst>
      <p:ext uri="{BB962C8B-B14F-4D97-AF65-F5344CB8AC3E}">
        <p14:creationId xmlns:p14="http://schemas.microsoft.com/office/powerpoint/2010/main" val="1875727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51BFB592-AC14-4A81-AB21-43C2EBE4ACD0}"/>
              </a:ext>
            </a:extLst>
          </p:cNvPr>
          <p:cNvSpPr>
            <a:spLocks noGrp="1"/>
          </p:cNvSpPr>
          <p:nvPr>
            <p:ph type="sldNum" idx="12"/>
          </p:nvPr>
        </p:nvSpPr>
        <p:spPr/>
        <p:txBody>
          <a:bodyPr/>
          <a:lstStyle/>
          <a:p>
            <a:fld id="{00000000-1234-1234-1234-123412341234}" type="slidenum">
              <a:rPr lang="en-US" smtClean="0"/>
              <a:pPr/>
              <a:t>43</a:t>
            </a:fld>
            <a:endParaRPr lang="en-US"/>
          </a:p>
        </p:txBody>
      </p:sp>
      <p:graphicFrame>
        <p:nvGraphicFramePr>
          <p:cNvPr id="6" name="Table 5">
            <a:extLst>
              <a:ext uri="{FF2B5EF4-FFF2-40B4-BE49-F238E27FC236}">
                <a16:creationId xmlns:a16="http://schemas.microsoft.com/office/drawing/2014/main" xmlns="" id="{5256046C-BBB2-4E83-9A20-34A031C04676}"/>
              </a:ext>
            </a:extLst>
          </p:cNvPr>
          <p:cNvGraphicFramePr>
            <a:graphicFrameLocks noGrp="1"/>
          </p:cNvGraphicFramePr>
          <p:nvPr/>
        </p:nvGraphicFramePr>
        <p:xfrm>
          <a:off x="1023228" y="5784299"/>
          <a:ext cx="3708982" cy="572051"/>
        </p:xfrm>
        <a:graphic>
          <a:graphicData uri="http://schemas.openxmlformats.org/drawingml/2006/table">
            <a:tbl>
              <a:tblPr>
                <a:tableStyleId>{2D5ABB26-0587-4C30-8999-92F81FD0307C}</a:tableStyleId>
              </a:tblPr>
              <a:tblGrid>
                <a:gridCol w="3708982">
                  <a:extLst>
                    <a:ext uri="{9D8B030D-6E8A-4147-A177-3AD203B41FA5}">
                      <a16:colId xmlns:a16="http://schemas.microsoft.com/office/drawing/2014/main" xmlns="" val="2802489984"/>
                    </a:ext>
                  </a:extLst>
                </a:gridCol>
              </a:tblGrid>
              <a:tr h="221753">
                <a:tc>
                  <a:txBody>
                    <a:bodyPr/>
                    <a:lstStyle/>
                    <a:p>
                      <a:pPr algn="just"/>
                      <a:r>
                        <a:rPr lang="nl-NL" sz="1100" b="0" dirty="0">
                          <a:effectLst/>
                        </a:rPr>
                        <a:t>ROAD_M345: </a:t>
                      </a:r>
                      <a:r>
                        <a:rPr lang="nl-NL" sz="1100" dirty="0">
                          <a:effectLst/>
                        </a:rPr>
                        <a:t>secondry and local roads</a:t>
                      </a:r>
                      <a:endParaRPr lang="nl-NL" sz="1100" b="0" i="1" dirty="0">
                        <a:effectLst/>
                      </a:endParaRPr>
                    </a:p>
                  </a:txBody>
                  <a:tcPr marL="22526" marR="22526" marT="7509" marB="7509" anchor="ctr"/>
                </a:tc>
                <a:extLst>
                  <a:ext uri="{0D108BD9-81ED-4DB2-BD59-A6C34878D82A}">
                    <a16:rowId xmlns:a16="http://schemas.microsoft.com/office/drawing/2014/main" xmlns="" val="1481649125"/>
                  </a:ext>
                </a:extLst>
              </a:tr>
              <a:tr h="335058">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nl-NL" sz="1100" dirty="0">
                          <a:effectLst/>
                        </a:rPr>
                        <a:t>Pop_: population</a:t>
                      </a:r>
                    </a:p>
                    <a:p>
                      <a:pPr algn="just"/>
                      <a:r>
                        <a:rPr lang="nl-NL" sz="1100" dirty="0">
                          <a:effectLst/>
                        </a:rPr>
                        <a:t>ROAD_2: primary roads</a:t>
                      </a:r>
                      <a:endParaRPr lang="nl-NL" sz="1100" b="0" i="1" dirty="0">
                        <a:effectLst/>
                      </a:endParaRPr>
                    </a:p>
                  </a:txBody>
                  <a:tcPr marL="22526" marR="22526" marT="7509" marB="7509" anchor="ctr"/>
                </a:tc>
                <a:extLst>
                  <a:ext uri="{0D108BD9-81ED-4DB2-BD59-A6C34878D82A}">
                    <a16:rowId xmlns:a16="http://schemas.microsoft.com/office/drawing/2014/main" xmlns="" val="461306879"/>
                  </a:ext>
                </a:extLst>
              </a:tr>
            </a:tbl>
          </a:graphicData>
        </a:graphic>
      </p:graphicFrame>
      <p:sp>
        <p:nvSpPr>
          <p:cNvPr id="7" name="Rectangle 6">
            <a:extLst>
              <a:ext uri="{FF2B5EF4-FFF2-40B4-BE49-F238E27FC236}">
                <a16:creationId xmlns:a16="http://schemas.microsoft.com/office/drawing/2014/main" xmlns="" id="{2C479A85-F695-4B7E-A8E7-71BA3702E199}"/>
              </a:ext>
            </a:extLst>
          </p:cNvPr>
          <p:cNvSpPr/>
          <p:nvPr/>
        </p:nvSpPr>
        <p:spPr>
          <a:xfrm>
            <a:off x="3721715" y="560125"/>
            <a:ext cx="2236511" cy="369332"/>
          </a:xfrm>
          <a:prstGeom prst="rect">
            <a:avLst/>
          </a:prstGeom>
        </p:spPr>
        <p:txBody>
          <a:bodyPr wrap="none">
            <a:spAutoFit/>
          </a:bodyPr>
          <a:lstStyle/>
          <a:p>
            <a:pPr algn="ctr">
              <a:buClr>
                <a:schemeClr val="dk1"/>
              </a:buClr>
            </a:pPr>
            <a:r>
              <a:rPr lang="nl-NL" sz="1800" dirty="0">
                <a:latin typeface="+mj-lt"/>
                <a:cs typeface="Calibri" panose="020F0502020204030204" pitchFamily="34" charset="0"/>
              </a:rPr>
              <a:t>Variable importance</a:t>
            </a:r>
          </a:p>
        </p:txBody>
      </p:sp>
      <p:sp>
        <p:nvSpPr>
          <p:cNvPr id="8" name="TextBox 7">
            <a:extLst>
              <a:ext uri="{FF2B5EF4-FFF2-40B4-BE49-F238E27FC236}">
                <a16:creationId xmlns:a16="http://schemas.microsoft.com/office/drawing/2014/main" xmlns="" id="{D7C534EC-7A15-4596-986B-AAB8E1FF4ECA}"/>
              </a:ext>
            </a:extLst>
          </p:cNvPr>
          <p:cNvSpPr txBox="1"/>
          <p:nvPr/>
        </p:nvSpPr>
        <p:spPr>
          <a:xfrm>
            <a:off x="7149166" y="6053342"/>
            <a:ext cx="941665" cy="253916"/>
          </a:xfrm>
          <a:prstGeom prst="rect">
            <a:avLst/>
          </a:prstGeom>
          <a:noFill/>
        </p:spPr>
        <p:txBody>
          <a:bodyPr wrap="square" rtlCol="0">
            <a:spAutoFit/>
          </a:bodyPr>
          <a:lstStyle/>
          <a:p>
            <a:r>
              <a:rPr lang="nl-NL" sz="1050" dirty="0"/>
              <a:t>Germany</a:t>
            </a:r>
          </a:p>
        </p:txBody>
      </p:sp>
      <p:pic>
        <p:nvPicPr>
          <p:cNvPr id="3" name="Picture 2">
            <a:extLst>
              <a:ext uri="{FF2B5EF4-FFF2-40B4-BE49-F238E27FC236}">
                <a16:creationId xmlns:a16="http://schemas.microsoft.com/office/drawing/2014/main" xmlns="" id="{2096DF27-987F-41DF-B6C5-55F7CC2FA27D}"/>
              </a:ext>
            </a:extLst>
          </p:cNvPr>
          <p:cNvPicPr>
            <a:picLocks noChangeAspect="1"/>
          </p:cNvPicPr>
          <p:nvPr/>
        </p:nvPicPr>
        <p:blipFill>
          <a:blip r:embed="rId2"/>
          <a:stretch>
            <a:fillRect/>
          </a:stretch>
        </p:blipFill>
        <p:spPr>
          <a:xfrm>
            <a:off x="893643" y="1085307"/>
            <a:ext cx="7495190" cy="4256239"/>
          </a:xfrm>
          <a:prstGeom prst="rect">
            <a:avLst/>
          </a:prstGeom>
        </p:spPr>
      </p:pic>
    </p:spTree>
    <p:extLst>
      <p:ext uri="{BB962C8B-B14F-4D97-AF65-F5344CB8AC3E}">
        <p14:creationId xmlns:p14="http://schemas.microsoft.com/office/powerpoint/2010/main" val="1754317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xmlns="" id="{EBA88E31-040F-486C-AC11-F30E2FCB0C1F}"/>
              </a:ext>
            </a:extLst>
          </p:cNvPr>
          <p:cNvSpPr>
            <a:spLocks noGrp="1"/>
          </p:cNvSpPr>
          <p:nvPr>
            <p:ph type="sldNum" idx="12"/>
          </p:nvPr>
        </p:nvSpPr>
        <p:spPr/>
        <p:txBody>
          <a:bodyPr/>
          <a:lstStyle/>
          <a:p>
            <a:fld id="{00000000-1234-1234-1234-123412341234}" type="slidenum">
              <a:rPr lang="en-US" smtClean="0"/>
              <a:pPr/>
              <a:t>44</a:t>
            </a:fld>
            <a:endParaRPr lang="en-US"/>
          </a:p>
        </p:txBody>
      </p:sp>
      <p:pic>
        <p:nvPicPr>
          <p:cNvPr id="14338" name="Picture 2">
            <a:extLst>
              <a:ext uri="{FF2B5EF4-FFF2-40B4-BE49-F238E27FC236}">
                <a16:creationId xmlns:a16="http://schemas.microsoft.com/office/drawing/2014/main" xmlns="" id="{7AEED371-0058-4991-8097-6BCD260FA49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63" t="46066" r="49049" b="6330"/>
          <a:stretch/>
        </p:blipFill>
        <p:spPr bwMode="auto">
          <a:xfrm>
            <a:off x="5809786" y="2323226"/>
            <a:ext cx="2116478" cy="181313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931EF06B-DAE2-4993-A9EE-575A50A84591}"/>
              </a:ext>
            </a:extLst>
          </p:cNvPr>
          <p:cNvSpPr/>
          <p:nvPr/>
        </p:nvSpPr>
        <p:spPr>
          <a:xfrm>
            <a:off x="1986308" y="4695797"/>
            <a:ext cx="2119491" cy="253916"/>
          </a:xfrm>
          <a:prstGeom prst="rect">
            <a:avLst/>
          </a:prstGeom>
        </p:spPr>
        <p:txBody>
          <a:bodyPr wrap="none">
            <a:spAutoFit/>
          </a:bodyPr>
          <a:lstStyle/>
          <a:p>
            <a:r>
              <a:rPr lang="nl-NL" sz="1050" dirty="0"/>
              <a:t>http://rpubs.com/menglu/473973</a:t>
            </a:r>
          </a:p>
        </p:txBody>
      </p:sp>
      <p:sp>
        <p:nvSpPr>
          <p:cNvPr id="8" name="Title 4">
            <a:extLst>
              <a:ext uri="{FF2B5EF4-FFF2-40B4-BE49-F238E27FC236}">
                <a16:creationId xmlns:a16="http://schemas.microsoft.com/office/drawing/2014/main" xmlns="" id="{7EB3A8FD-517F-4D19-AA29-4CAA07C71637}"/>
              </a:ext>
            </a:extLst>
          </p:cNvPr>
          <p:cNvSpPr txBox="1">
            <a:spLocks/>
          </p:cNvSpPr>
          <p:nvPr/>
        </p:nvSpPr>
        <p:spPr>
          <a:xfrm>
            <a:off x="1482954" y="1242441"/>
            <a:ext cx="5915025" cy="352723"/>
          </a:xfrm>
          <a:prstGeom prst="rect">
            <a:avLst/>
          </a:prstGeom>
          <a:noFill/>
          <a:ln>
            <a:noFill/>
          </a:ln>
        </p:spPr>
        <p:txBody>
          <a:bodyPr lIns="68569" tIns="68569" rIns="68569" bIns="68569"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1400" b="0" i="0" u="none" strike="noStrike" cap="none">
                <a:solidFill>
                  <a:srgbClr val="000000"/>
                </a:solidFill>
                <a:latin typeface="Arial"/>
                <a:ea typeface="Arial"/>
                <a:cs typeface="Arial"/>
                <a:sym typeface="Arial"/>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r>
              <a:rPr lang="nl-NL" sz="1800" dirty="0">
                <a:latin typeface="Calibri" panose="020F0502020204030204" pitchFamily="34" charset="0"/>
                <a:cs typeface="Calibri" panose="020F0502020204030204" pitchFamily="34" charset="0"/>
              </a:rPr>
              <a:t>Using random forest for Geostatistic-like interpolation</a:t>
            </a:r>
          </a:p>
        </p:txBody>
      </p:sp>
      <p:pic>
        <p:nvPicPr>
          <p:cNvPr id="2" name="Picture 1">
            <a:extLst>
              <a:ext uri="{FF2B5EF4-FFF2-40B4-BE49-F238E27FC236}">
                <a16:creationId xmlns:a16="http://schemas.microsoft.com/office/drawing/2014/main" xmlns="" id="{77DCCF55-DD5E-410B-A9B3-0E8A3E4D8A47}"/>
              </a:ext>
            </a:extLst>
          </p:cNvPr>
          <p:cNvPicPr>
            <a:picLocks noChangeAspect="1"/>
          </p:cNvPicPr>
          <p:nvPr/>
        </p:nvPicPr>
        <p:blipFill>
          <a:blip r:embed="rId3"/>
          <a:stretch>
            <a:fillRect/>
          </a:stretch>
        </p:blipFill>
        <p:spPr>
          <a:xfrm>
            <a:off x="216673" y="2393104"/>
            <a:ext cx="2740780" cy="1832545"/>
          </a:xfrm>
          <a:prstGeom prst="rect">
            <a:avLst/>
          </a:prstGeom>
        </p:spPr>
      </p:pic>
      <p:pic>
        <p:nvPicPr>
          <p:cNvPr id="3" name="Picture 2">
            <a:extLst>
              <a:ext uri="{FF2B5EF4-FFF2-40B4-BE49-F238E27FC236}">
                <a16:creationId xmlns:a16="http://schemas.microsoft.com/office/drawing/2014/main" xmlns="" id="{002D2A65-562C-4CB2-A99D-BD86D2424A9D}"/>
              </a:ext>
            </a:extLst>
          </p:cNvPr>
          <p:cNvPicPr>
            <a:picLocks noChangeAspect="1"/>
          </p:cNvPicPr>
          <p:nvPr/>
        </p:nvPicPr>
        <p:blipFill rotWithShape="1">
          <a:blip r:embed="rId4"/>
          <a:srcRect r="10248"/>
          <a:stretch/>
        </p:blipFill>
        <p:spPr>
          <a:xfrm>
            <a:off x="2706482" y="2347724"/>
            <a:ext cx="2798634" cy="1722471"/>
          </a:xfrm>
          <a:prstGeom prst="rect">
            <a:avLst/>
          </a:prstGeom>
        </p:spPr>
      </p:pic>
    </p:spTree>
    <p:extLst>
      <p:ext uri="{BB962C8B-B14F-4D97-AF65-F5344CB8AC3E}">
        <p14:creationId xmlns:p14="http://schemas.microsoft.com/office/powerpoint/2010/main" val="1001030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2CD4B9-793A-416F-B4C7-23B4638B8AB9}"/>
              </a:ext>
            </a:extLst>
          </p:cNvPr>
          <p:cNvSpPr>
            <a:spLocks noGrp="1"/>
          </p:cNvSpPr>
          <p:nvPr>
            <p:ph type="title"/>
          </p:nvPr>
        </p:nvSpPr>
        <p:spPr>
          <a:xfrm>
            <a:off x="628650" y="1307946"/>
            <a:ext cx="7886700" cy="994172"/>
          </a:xfrm>
        </p:spPr>
        <p:txBody>
          <a:bodyPr/>
          <a:lstStyle/>
          <a:p>
            <a:r>
              <a:rPr lang="en-US" sz="2100" dirty="0"/>
              <a:t/>
            </a:r>
            <a:br>
              <a:rPr lang="en-US" sz="2100" dirty="0"/>
            </a:br>
            <a:r>
              <a:rPr lang="en-US" sz="1800" dirty="0"/>
              <a:t/>
            </a:r>
            <a:br>
              <a:rPr lang="en-US" sz="1800" dirty="0"/>
            </a:br>
            <a:r>
              <a:rPr lang="en-US" sz="1800" dirty="0"/>
              <a:t>Predicting air pollution and analyzing the sources. </a:t>
            </a:r>
            <a:endParaRPr lang="nl-NL" sz="21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 xmlns:a16="http://schemas.microsoft.com/office/drawing/2014/main" id="{E655FE94-C5BF-4BE0-9146-68BCA01D56BE}"/>
                  </a:ext>
                </a:extLst>
              </p:cNvPr>
              <p:cNvSpPr txBox="1"/>
              <p:nvPr/>
            </p:nvSpPr>
            <p:spPr>
              <a:xfrm>
                <a:off x="2151777" y="2218704"/>
                <a:ext cx="5060738" cy="49827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00" i="1">
                          <a:solidFill>
                            <a:schemeClr val="tx1"/>
                          </a:solidFill>
                          <a:latin typeface="Cambria Math"/>
                        </a:rPr>
                        <m:t>𝑦</m:t>
                      </m:r>
                      <m:r>
                        <a:rPr lang="en-US" sz="2700" i="1">
                          <a:solidFill>
                            <a:schemeClr val="tx1"/>
                          </a:solidFill>
                          <a:latin typeface="Cambria Math"/>
                        </a:rPr>
                        <m:t>=</m:t>
                      </m:r>
                      <m:r>
                        <a:rPr lang="en-US" sz="2700" i="1">
                          <a:solidFill>
                            <a:schemeClr val="tx1"/>
                          </a:solidFill>
                          <a:latin typeface="Cambria Math"/>
                          <a:ea typeface="Cambria Math"/>
                        </a:rPr>
                        <m:t>𝛽</m:t>
                      </m:r>
                      <m:r>
                        <a:rPr lang="en-US" sz="2700" i="1" baseline="-25000">
                          <a:solidFill>
                            <a:schemeClr val="tx1"/>
                          </a:solidFill>
                          <a:latin typeface="Cambria Math"/>
                          <a:ea typeface="Cambria Math"/>
                        </a:rPr>
                        <m:t>0</m:t>
                      </m:r>
                      <m:r>
                        <a:rPr lang="en-US" sz="2700" i="1">
                          <a:solidFill>
                            <a:schemeClr val="tx1"/>
                          </a:solidFill>
                          <a:latin typeface="Cambria Math"/>
                          <a:ea typeface="Cambria Math"/>
                        </a:rPr>
                        <m:t>+</m:t>
                      </m:r>
                      <m:r>
                        <a:rPr lang="en-US" sz="2700" i="1">
                          <a:solidFill>
                            <a:schemeClr val="tx1"/>
                          </a:solidFill>
                          <a:latin typeface="Cambria Math"/>
                          <a:ea typeface="Cambria Math"/>
                        </a:rPr>
                        <m:t>𝛽</m:t>
                      </m:r>
                      <m:r>
                        <a:rPr lang="en-US" sz="2700" i="1" baseline="-25000">
                          <a:solidFill>
                            <a:schemeClr val="tx1"/>
                          </a:solidFill>
                          <a:latin typeface="Cambria Math"/>
                          <a:ea typeface="Cambria Math"/>
                        </a:rPr>
                        <m:t>1</m:t>
                      </m:r>
                      <m:r>
                        <a:rPr lang="en-US" sz="2700" i="1">
                          <a:solidFill>
                            <a:schemeClr val="tx1"/>
                          </a:solidFill>
                          <a:latin typeface="Cambria Math"/>
                          <a:ea typeface="Cambria Math"/>
                        </a:rPr>
                        <m:t>𝑥</m:t>
                      </m:r>
                      <m:r>
                        <a:rPr lang="en-US" sz="2700" i="1" baseline="-25000">
                          <a:solidFill>
                            <a:schemeClr val="tx1"/>
                          </a:solidFill>
                          <a:latin typeface="Cambria Math"/>
                          <a:ea typeface="Cambria Math"/>
                        </a:rPr>
                        <m:t>1</m:t>
                      </m:r>
                      <m:r>
                        <a:rPr lang="en-US" sz="2700" i="1">
                          <a:solidFill>
                            <a:schemeClr val="tx1"/>
                          </a:solidFill>
                          <a:latin typeface="Cambria Math"/>
                          <a:ea typeface="Cambria Math"/>
                        </a:rPr>
                        <m:t>+</m:t>
                      </m:r>
                      <m:r>
                        <a:rPr lang="en-US" sz="2700" i="1">
                          <a:solidFill>
                            <a:schemeClr val="tx1"/>
                          </a:solidFill>
                          <a:latin typeface="Cambria Math"/>
                          <a:ea typeface="Cambria Math"/>
                        </a:rPr>
                        <m:t>𝛽</m:t>
                      </m:r>
                      <m:r>
                        <a:rPr lang="en-US" sz="2700" i="1" baseline="-25000">
                          <a:solidFill>
                            <a:schemeClr val="tx1"/>
                          </a:solidFill>
                          <a:latin typeface="Cambria Math"/>
                          <a:ea typeface="Cambria Math"/>
                        </a:rPr>
                        <m:t>2</m:t>
                      </m:r>
                      <m:r>
                        <a:rPr lang="en-US" sz="2700" i="1">
                          <a:solidFill>
                            <a:schemeClr val="tx1"/>
                          </a:solidFill>
                          <a:latin typeface="Cambria Math"/>
                          <a:ea typeface="Cambria Math"/>
                        </a:rPr>
                        <m:t>𝑥</m:t>
                      </m:r>
                      <m:r>
                        <a:rPr lang="en-US" sz="2700" i="1" baseline="-25000">
                          <a:solidFill>
                            <a:schemeClr val="tx1"/>
                          </a:solidFill>
                          <a:latin typeface="Cambria Math"/>
                          <a:ea typeface="Cambria Math"/>
                        </a:rPr>
                        <m:t>2</m:t>
                      </m:r>
                      <m:r>
                        <a:rPr lang="en-US" sz="2700" i="1">
                          <a:solidFill>
                            <a:schemeClr val="tx1"/>
                          </a:solidFill>
                          <a:latin typeface="Cambria Math"/>
                          <a:ea typeface="Cambria Math"/>
                        </a:rPr>
                        <m:t>+⋯+</m:t>
                      </m:r>
                      <m:r>
                        <a:rPr lang="en-US" sz="2700" i="1">
                          <a:solidFill>
                            <a:schemeClr val="tx1"/>
                          </a:solidFill>
                          <a:latin typeface="Cambria Math"/>
                          <a:ea typeface="Cambria Math"/>
                        </a:rPr>
                        <m:t>𝛽</m:t>
                      </m:r>
                      <m:r>
                        <a:rPr lang="en-US" sz="2700" i="1" baseline="-25000">
                          <a:solidFill>
                            <a:schemeClr val="tx1"/>
                          </a:solidFill>
                          <a:latin typeface="Cambria Math"/>
                          <a:ea typeface="Cambria Math"/>
                        </a:rPr>
                        <m:t>𝑛</m:t>
                      </m:r>
                      <m:r>
                        <a:rPr lang="en-US" sz="2700" i="1">
                          <a:solidFill>
                            <a:schemeClr val="tx1"/>
                          </a:solidFill>
                          <a:latin typeface="Cambria Math"/>
                          <a:ea typeface="Cambria Math"/>
                        </a:rPr>
                        <m:t>𝑥</m:t>
                      </m:r>
                      <m:r>
                        <a:rPr lang="en-US" sz="2700" i="1" baseline="-25000">
                          <a:solidFill>
                            <a:schemeClr val="tx1"/>
                          </a:solidFill>
                          <a:latin typeface="Cambria Math"/>
                          <a:ea typeface="Cambria Math"/>
                        </a:rPr>
                        <m:t>𝑛</m:t>
                      </m:r>
                    </m:oMath>
                  </m:oMathPara>
                </a14:m>
                <a:endParaRPr lang="nl-NL" sz="2700" baseline="-25000" dirty="0">
                  <a:solidFill>
                    <a:schemeClr val="tx1"/>
                  </a:solidFill>
                </a:endParaRPr>
              </a:p>
            </p:txBody>
          </p:sp>
        </mc:Choice>
        <mc:Fallback xmlns="">
          <p:sp>
            <p:nvSpPr>
              <p:cNvPr id="5" name="TextBox 4">
                <a:extLst>
                  <a:ext uri="{FF2B5EF4-FFF2-40B4-BE49-F238E27FC236}">
                    <a16:creationId xmlns:a16="http://schemas.microsoft.com/office/drawing/2014/main" id="{E655FE94-C5BF-4BE0-9146-68BCA01D56BE}"/>
                  </a:ext>
                </a:extLst>
              </p:cNvPr>
              <p:cNvSpPr txBox="1">
                <a:spLocks noRot="1" noChangeAspect="1" noMove="1" noResize="1" noEditPoints="1" noAdjustHandles="1" noChangeArrowheads="1" noChangeShapeType="1" noTextEdit="1"/>
              </p:cNvSpPr>
              <p:nvPr/>
            </p:nvSpPr>
            <p:spPr>
              <a:xfrm>
                <a:off x="2869035" y="1815272"/>
                <a:ext cx="6747651" cy="640189"/>
              </a:xfrm>
              <a:prstGeom prst="rect">
                <a:avLst/>
              </a:prstGeom>
              <a:blipFill>
                <a:blip r:embed="rId2"/>
                <a:stretch>
                  <a:fillRect/>
                </a:stretch>
              </a:blipFill>
            </p:spPr>
            <p:txBody>
              <a:bodyPr/>
              <a:lstStyle/>
              <a:p>
                <a:r>
                  <a:rPr lang="nl-NL">
                    <a:noFill/>
                  </a:rPr>
                  <a:t> </a:t>
                </a:r>
              </a:p>
            </p:txBody>
          </p:sp>
        </mc:Fallback>
      </mc:AlternateContent>
      <p:sp>
        <p:nvSpPr>
          <p:cNvPr id="8" name="TextBox 7">
            <a:extLst>
              <a:ext uri="{FF2B5EF4-FFF2-40B4-BE49-F238E27FC236}">
                <a16:creationId xmlns="" xmlns:a16="http://schemas.microsoft.com/office/drawing/2014/main" id="{615E9DC3-26E9-4DBF-AC10-BD5AC6AF1FA4}"/>
              </a:ext>
            </a:extLst>
          </p:cNvPr>
          <p:cNvSpPr txBox="1"/>
          <p:nvPr/>
        </p:nvSpPr>
        <p:spPr>
          <a:xfrm>
            <a:off x="1935761" y="3027902"/>
            <a:ext cx="1401545" cy="2115964"/>
          </a:xfrm>
          <a:prstGeom prst="rect">
            <a:avLst/>
          </a:prstGeom>
          <a:noFill/>
        </p:spPr>
        <p:txBody>
          <a:bodyPr wrap="square" rtlCol="0">
            <a:spAutoFit/>
          </a:bodyPr>
          <a:lstStyle/>
          <a:p>
            <a:r>
              <a:rPr lang="en-US" sz="1100" b="1" dirty="0"/>
              <a:t>Sensor measurements:</a:t>
            </a:r>
          </a:p>
          <a:p>
            <a:endParaRPr lang="en-US" sz="1100" dirty="0"/>
          </a:p>
          <a:p>
            <a:r>
              <a:rPr lang="en-US" sz="1100" dirty="0"/>
              <a:t>Station measurements</a:t>
            </a:r>
          </a:p>
          <a:p>
            <a:endParaRPr lang="en-US" sz="1100" dirty="0"/>
          </a:p>
          <a:p>
            <a:endParaRPr lang="en-US" sz="1100" dirty="0"/>
          </a:p>
          <a:p>
            <a:endParaRPr lang="en-US" sz="1100" dirty="0"/>
          </a:p>
          <a:p>
            <a:endParaRPr lang="en-US" sz="1100" dirty="0"/>
          </a:p>
          <a:p>
            <a:endParaRPr lang="en-US" sz="1100" dirty="0"/>
          </a:p>
          <a:p>
            <a:r>
              <a:rPr lang="en-US" sz="1100" dirty="0" smtClean="0"/>
              <a:t>Mobil sensors</a:t>
            </a:r>
          </a:p>
          <a:p>
            <a:endParaRPr lang="nl-NL" sz="1050" dirty="0"/>
          </a:p>
        </p:txBody>
      </p:sp>
      <p:sp>
        <p:nvSpPr>
          <p:cNvPr id="9" name="TextBox 8">
            <a:extLst>
              <a:ext uri="{FF2B5EF4-FFF2-40B4-BE49-F238E27FC236}">
                <a16:creationId xmlns="" xmlns:a16="http://schemas.microsoft.com/office/drawing/2014/main" id="{5E384B75-8522-4917-98BF-6F2A95D40F4B}"/>
              </a:ext>
            </a:extLst>
          </p:cNvPr>
          <p:cNvSpPr txBox="1"/>
          <p:nvPr/>
        </p:nvSpPr>
        <p:spPr>
          <a:xfrm>
            <a:off x="6091456" y="3033494"/>
            <a:ext cx="1568275" cy="1608133"/>
          </a:xfrm>
          <a:prstGeom prst="rect">
            <a:avLst/>
          </a:prstGeom>
          <a:noFill/>
        </p:spPr>
        <p:txBody>
          <a:bodyPr wrap="square" rtlCol="0">
            <a:spAutoFit/>
          </a:bodyPr>
          <a:lstStyle/>
          <a:p>
            <a:r>
              <a:rPr lang="en-US" sz="1100" b="1" dirty="0"/>
              <a:t>GIS predictors:</a:t>
            </a:r>
          </a:p>
          <a:p>
            <a:endParaRPr lang="en-US" sz="1100" dirty="0"/>
          </a:p>
          <a:p>
            <a:r>
              <a:rPr lang="en-US" sz="1100" dirty="0"/>
              <a:t>Population</a:t>
            </a:r>
          </a:p>
          <a:p>
            <a:r>
              <a:rPr lang="en-US" sz="1100" dirty="0"/>
              <a:t>Road length within a buffer</a:t>
            </a:r>
          </a:p>
          <a:p>
            <a:r>
              <a:rPr lang="en-US" sz="1100" dirty="0"/>
              <a:t>Distance to roads</a:t>
            </a:r>
          </a:p>
          <a:p>
            <a:r>
              <a:rPr lang="en-US" sz="1100" dirty="0"/>
              <a:t>Traffic load</a:t>
            </a:r>
          </a:p>
          <a:p>
            <a:r>
              <a:rPr lang="en-US" sz="1100" dirty="0"/>
              <a:t>…</a:t>
            </a:r>
          </a:p>
          <a:p>
            <a:endParaRPr lang="nl-NL" sz="1050" dirty="0"/>
          </a:p>
        </p:txBody>
      </p:sp>
      <p:sp>
        <p:nvSpPr>
          <p:cNvPr id="10" name="TextBox 9">
            <a:extLst>
              <a:ext uri="{FF2B5EF4-FFF2-40B4-BE49-F238E27FC236}">
                <a16:creationId xmlns="" xmlns:a16="http://schemas.microsoft.com/office/drawing/2014/main" id="{E182EA99-702B-4CB5-8A8A-9C3A7333930D}"/>
              </a:ext>
            </a:extLst>
          </p:cNvPr>
          <p:cNvSpPr txBox="1"/>
          <p:nvPr/>
        </p:nvSpPr>
        <p:spPr>
          <a:xfrm>
            <a:off x="3556468" y="3047945"/>
            <a:ext cx="1566644" cy="1269578"/>
          </a:xfrm>
          <a:prstGeom prst="rect">
            <a:avLst/>
          </a:prstGeom>
          <a:noFill/>
        </p:spPr>
        <p:txBody>
          <a:bodyPr wrap="square" rtlCol="0">
            <a:spAutoFit/>
          </a:bodyPr>
          <a:lstStyle/>
          <a:p>
            <a:r>
              <a:rPr lang="en-US" sz="1100" b="1" dirty="0"/>
              <a:t>Remote sensing measurements:</a:t>
            </a:r>
          </a:p>
          <a:p>
            <a:endParaRPr lang="en-US" sz="1100" dirty="0"/>
          </a:p>
          <a:p>
            <a:r>
              <a:rPr lang="en-US" sz="1100" dirty="0"/>
              <a:t>OMI (250 km)</a:t>
            </a:r>
          </a:p>
          <a:p>
            <a:r>
              <a:rPr lang="en-US" sz="1100" dirty="0" err="1"/>
              <a:t>Tropomi</a:t>
            </a:r>
            <a:r>
              <a:rPr lang="en-US" sz="1100" dirty="0"/>
              <a:t> (8 km)</a:t>
            </a:r>
          </a:p>
          <a:p>
            <a:r>
              <a:rPr lang="en-US" sz="1100" dirty="0"/>
              <a:t>…</a:t>
            </a:r>
          </a:p>
          <a:p>
            <a:endParaRPr lang="nl-NL" sz="1050" dirty="0"/>
          </a:p>
        </p:txBody>
      </p:sp>
      <p:pic>
        <p:nvPicPr>
          <p:cNvPr id="11" name="Picture 4" descr="http://en.citizendium.org/images/8/83/Air_Quality_Monitoring_Station.jpg">
            <a:extLst>
              <a:ext uri="{FF2B5EF4-FFF2-40B4-BE49-F238E27FC236}">
                <a16:creationId xmlns="" xmlns:a16="http://schemas.microsoft.com/office/drawing/2014/main" id="{1845A67F-3833-439E-AC44-54804855D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1955" y="4029333"/>
            <a:ext cx="808453" cy="6063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005">
            <a:extLst>
              <a:ext uri="{FF2B5EF4-FFF2-40B4-BE49-F238E27FC236}">
                <a16:creationId xmlns="" xmlns:a16="http://schemas.microsoft.com/office/drawing/2014/main" id="{DEF936D1-BB5C-418D-B4F2-1D26A508C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2976" y="4945052"/>
            <a:ext cx="1065656" cy="87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 xmlns:a16="http://schemas.microsoft.com/office/drawing/2014/main" id="{BBFB6393-73F3-4882-8A47-D1536ECF30AB}"/>
              </a:ext>
            </a:extLst>
          </p:cNvPr>
          <p:cNvSpPr/>
          <p:nvPr/>
        </p:nvSpPr>
        <p:spPr>
          <a:xfrm>
            <a:off x="1901351" y="3002035"/>
            <a:ext cx="1371600" cy="2896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p:txBody>
      </p:sp>
      <p:sp>
        <p:nvSpPr>
          <p:cNvPr id="16" name="Rectangle 15">
            <a:extLst>
              <a:ext uri="{FF2B5EF4-FFF2-40B4-BE49-F238E27FC236}">
                <a16:creationId xmlns="" xmlns:a16="http://schemas.microsoft.com/office/drawing/2014/main" id="{B54222B9-9BC7-4530-BE2D-4CF1AD186427}"/>
              </a:ext>
            </a:extLst>
          </p:cNvPr>
          <p:cNvSpPr/>
          <p:nvPr/>
        </p:nvSpPr>
        <p:spPr>
          <a:xfrm>
            <a:off x="3515377" y="3002035"/>
            <a:ext cx="1371600" cy="2896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p:txBody>
      </p:sp>
      <p:sp>
        <p:nvSpPr>
          <p:cNvPr id="17" name="Rectangle 16">
            <a:extLst>
              <a:ext uri="{FF2B5EF4-FFF2-40B4-BE49-F238E27FC236}">
                <a16:creationId xmlns="" xmlns:a16="http://schemas.microsoft.com/office/drawing/2014/main" id="{8E73F654-A177-4567-B509-80D695F8BE3A}"/>
              </a:ext>
            </a:extLst>
          </p:cNvPr>
          <p:cNvSpPr/>
          <p:nvPr/>
        </p:nvSpPr>
        <p:spPr>
          <a:xfrm>
            <a:off x="6045706" y="2981675"/>
            <a:ext cx="1821071" cy="2896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p:txBody>
      </p:sp>
      <p:cxnSp>
        <p:nvCxnSpPr>
          <p:cNvPr id="18" name="Straight Arrow Connector 17">
            <a:extLst>
              <a:ext uri="{FF2B5EF4-FFF2-40B4-BE49-F238E27FC236}">
                <a16:creationId xmlns="" xmlns:a16="http://schemas.microsoft.com/office/drawing/2014/main" id="{F59CA2AD-6F8B-4FD9-BCF1-3EF8A4A2F84D}"/>
              </a:ext>
            </a:extLst>
          </p:cNvPr>
          <p:cNvCxnSpPr/>
          <p:nvPr/>
        </p:nvCxnSpPr>
        <p:spPr>
          <a:xfrm>
            <a:off x="2376182" y="2698846"/>
            <a:ext cx="0" cy="282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 xmlns:a16="http://schemas.microsoft.com/office/drawing/2014/main" id="{C30BE11C-ED3A-431C-AE9F-C46783F1E58C}"/>
              </a:ext>
            </a:extLst>
          </p:cNvPr>
          <p:cNvCxnSpPr/>
          <p:nvPr/>
        </p:nvCxnSpPr>
        <p:spPr>
          <a:xfrm>
            <a:off x="4037202" y="2698846"/>
            <a:ext cx="0" cy="2828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 xmlns:a16="http://schemas.microsoft.com/office/drawing/2014/main" id="{37E7BB20-AE60-474C-8A16-71533306EB97}"/>
              </a:ext>
            </a:extLst>
          </p:cNvPr>
          <p:cNvCxnSpPr>
            <a:cxnSpLocks/>
          </p:cNvCxnSpPr>
          <p:nvPr/>
        </p:nvCxnSpPr>
        <p:spPr>
          <a:xfrm>
            <a:off x="6818153" y="2676298"/>
            <a:ext cx="0" cy="30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 xmlns:a16="http://schemas.microsoft.com/office/drawing/2014/main" id="{CF900A1B-E64A-42D1-BB83-30B096796386}"/>
              </a:ext>
            </a:extLst>
          </p:cNvPr>
          <p:cNvCxnSpPr>
            <a:cxnSpLocks/>
          </p:cNvCxnSpPr>
          <p:nvPr/>
        </p:nvCxnSpPr>
        <p:spPr>
          <a:xfrm flipH="1">
            <a:off x="4496499" y="2668496"/>
            <a:ext cx="626612" cy="313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 xmlns:a16="http://schemas.microsoft.com/office/drawing/2014/main" id="{361E0B51-9E33-459C-99D1-2FB61B2E9778}"/>
              </a:ext>
            </a:extLst>
          </p:cNvPr>
          <p:cNvCxnSpPr>
            <a:cxnSpLocks/>
          </p:cNvCxnSpPr>
          <p:nvPr/>
        </p:nvCxnSpPr>
        <p:spPr>
          <a:xfrm>
            <a:off x="5981350" y="2624942"/>
            <a:ext cx="799052" cy="356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 xmlns:a16="http://schemas.microsoft.com/office/drawing/2014/main" id="{CBF10FD8-8C11-4194-AA0B-C24177109EA1}"/>
              </a:ext>
            </a:extLst>
          </p:cNvPr>
          <p:cNvSpPr/>
          <p:nvPr/>
        </p:nvSpPr>
        <p:spPr>
          <a:xfrm>
            <a:off x="3128632" y="1193153"/>
            <a:ext cx="3485249" cy="415498"/>
          </a:xfrm>
          <a:prstGeom prst="rect">
            <a:avLst/>
          </a:prstGeom>
        </p:spPr>
        <p:txBody>
          <a:bodyPr wrap="none">
            <a:spAutoFit/>
          </a:bodyPr>
          <a:lstStyle/>
          <a:p>
            <a:r>
              <a:rPr lang="en-US" sz="2100" dirty="0">
                <a:latin typeface="+mj-lt"/>
              </a:rPr>
              <a:t>Land use regression (LUR) </a:t>
            </a:r>
            <a:endParaRPr lang="nl-NL" sz="2100" dirty="0">
              <a:latin typeface="+mj-lt"/>
            </a:endParaRPr>
          </a:p>
        </p:txBody>
      </p:sp>
    </p:spTree>
    <p:extLst>
      <p:ext uri="{BB962C8B-B14F-4D97-AF65-F5344CB8AC3E}">
        <p14:creationId xmlns:p14="http://schemas.microsoft.com/office/powerpoint/2010/main" val="834640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TextBox 9"/>
              <p:cNvSpPr txBox="1">
                <a:spLocks noChangeAspect="1"/>
              </p:cNvSpPr>
              <p:nvPr/>
            </p:nvSpPr>
            <p:spPr>
              <a:xfrm>
                <a:off x="2246214" y="3017505"/>
                <a:ext cx="1136469" cy="246221"/>
              </a:xfrm>
              <a:prstGeom prst="rect">
                <a:avLst/>
              </a:prstGeom>
              <a:noFill/>
            </p:spPr>
            <p:txBody>
              <a:bodyPr wrap="square" lIns="0" tIns="0" rIns="0" bIns="0" rtlCol="0">
                <a:spAutoFit/>
              </a:bodyPr>
              <a:lstStyle/>
              <a:p>
                <a14:m>
                  <m:oMath xmlns:m="http://schemas.openxmlformats.org/officeDocument/2006/math">
                    <m:r>
                      <a:rPr lang="en-US" sz="1600" i="1">
                        <a:latin typeface="Cambria Math" charset="0"/>
                        <a:ea typeface="Calibri" charset="0"/>
                        <a:cs typeface="Calibri" charset="0"/>
                      </a:rPr>
                      <m:t> </m:t>
                    </m:r>
                  </m:oMath>
                </a14:m>
                <a:r>
                  <a:rPr lang="en-US" sz="1600" dirty="0" smtClean="0">
                    <a:latin typeface="Calibri" charset="0"/>
                    <a:ea typeface="Calibri" charset="0"/>
                    <a:cs typeface="Calibri" charset="0"/>
                  </a:rPr>
                  <a:t>25 m </a:t>
                </a:r>
                <a:r>
                  <a:rPr lang="en-US" sz="1600" dirty="0">
                    <a:latin typeface="Calibri" charset="0"/>
                    <a:ea typeface="Calibri" charset="0"/>
                    <a:cs typeface="Calibri" charset="0"/>
                  </a:rPr>
                  <a:t>buffer </a:t>
                </a:r>
              </a:p>
            </p:txBody>
          </p:sp>
        </mc:Choice>
        <mc:Fallback xmlns="">
          <p:sp>
            <p:nvSpPr>
              <p:cNvPr id="10" name="TextBox 9"/>
              <p:cNvSpPr txBox="1">
                <a:spLocks noRot="1" noChangeAspect="1" noMove="1" noResize="1" noEditPoints="1" noAdjustHandles="1" noChangeArrowheads="1" noChangeShapeType="1" noTextEdit="1"/>
              </p:cNvSpPr>
              <p:nvPr/>
            </p:nvSpPr>
            <p:spPr>
              <a:xfrm>
                <a:off x="2246214" y="3017505"/>
                <a:ext cx="1136469" cy="246221"/>
              </a:xfrm>
              <a:prstGeom prst="rect">
                <a:avLst/>
              </a:prstGeom>
              <a:blipFill rotWithShape="0">
                <a:blip r:embed="rId3"/>
                <a:stretch>
                  <a:fillRect l="-9091" t="-142500" r="-4278" b="-177500"/>
                </a:stretch>
              </a:blipFill>
            </p:spPr>
            <p:txBody>
              <a:bodyPr/>
              <a:lstStyle/>
              <a:p>
                <a:r>
                  <a:rPr lang="en-GB">
                    <a:noFill/>
                  </a:rPr>
                  <a:t> </a:t>
                </a:r>
              </a:p>
            </p:txBody>
          </p:sp>
        </mc:Fallback>
      </mc:AlternateContent>
      <p:sp>
        <p:nvSpPr>
          <p:cNvPr id="26" name="Rectangle 25">
            <a:extLst>
              <a:ext uri="{FF2B5EF4-FFF2-40B4-BE49-F238E27FC236}">
                <a16:creationId xmlns:a16="http://schemas.microsoft.com/office/drawing/2014/main" xmlns="" id="{F4A34C4C-34F1-4B1A-938D-BD48C12004E1}"/>
              </a:ext>
            </a:extLst>
          </p:cNvPr>
          <p:cNvSpPr/>
          <p:nvPr/>
        </p:nvSpPr>
        <p:spPr>
          <a:xfrm>
            <a:off x="5538745" y="3017505"/>
            <a:ext cx="3460289" cy="338554"/>
          </a:xfrm>
          <a:prstGeom prst="rect">
            <a:avLst/>
          </a:prstGeom>
        </p:spPr>
        <p:txBody>
          <a:bodyPr wrap="square">
            <a:spAutoFit/>
          </a:bodyPr>
          <a:lstStyle/>
          <a:p>
            <a:r>
              <a:rPr lang="en-US" sz="1600" dirty="0" smtClean="0">
                <a:latin typeface="Calibri" charset="0"/>
                <a:ea typeface="Calibri" charset="0"/>
                <a:cs typeface="Calibri" charset="0"/>
              </a:rPr>
              <a:t>1000 m </a:t>
            </a:r>
            <a:r>
              <a:rPr lang="en-US" sz="1600" dirty="0">
                <a:latin typeface="Calibri" charset="0"/>
                <a:ea typeface="Calibri" charset="0"/>
                <a:cs typeface="Calibri" charset="0"/>
              </a:rPr>
              <a:t>buffer</a:t>
            </a:r>
            <a:endParaRPr lang="nl-NL" sz="1600" dirty="0">
              <a:latin typeface="Calibri" charset="0"/>
              <a:ea typeface="Calibri" charset="0"/>
              <a:cs typeface="Calibri" charset="0"/>
            </a:endParaRPr>
          </a:p>
        </p:txBody>
      </p:sp>
      <p:pic>
        <p:nvPicPr>
          <p:cNvPr id="8" name="Picture 7">
            <a:extLst>
              <a:ext uri="{FF2B5EF4-FFF2-40B4-BE49-F238E27FC236}">
                <a16:creationId xmlns:a16="http://schemas.microsoft.com/office/drawing/2014/main" xmlns="" id="{A4F10043-B70A-44A5-A5B4-5B3942AFFF19}"/>
              </a:ext>
            </a:extLst>
          </p:cNvPr>
          <p:cNvPicPr>
            <a:picLocks noChangeAspect="1"/>
          </p:cNvPicPr>
          <p:nvPr/>
        </p:nvPicPr>
        <p:blipFill rotWithShape="1">
          <a:blip r:embed="rId4"/>
          <a:srcRect l="50026" t="6165" r="3737" b="51511"/>
          <a:stretch/>
        </p:blipFill>
        <p:spPr>
          <a:xfrm>
            <a:off x="4369273" y="3335073"/>
            <a:ext cx="3988259" cy="2372007"/>
          </a:xfrm>
          <a:prstGeom prst="rect">
            <a:avLst/>
          </a:prstGeom>
        </p:spPr>
      </p:pic>
      <p:pic>
        <p:nvPicPr>
          <p:cNvPr id="9" name="Picture 8">
            <a:extLst>
              <a:ext uri="{FF2B5EF4-FFF2-40B4-BE49-F238E27FC236}">
                <a16:creationId xmlns:a16="http://schemas.microsoft.com/office/drawing/2014/main" xmlns="" id="{696DA017-CD17-4ED5-9072-244C10EB8E2A}"/>
              </a:ext>
            </a:extLst>
          </p:cNvPr>
          <p:cNvPicPr>
            <a:picLocks noChangeAspect="1"/>
          </p:cNvPicPr>
          <p:nvPr/>
        </p:nvPicPr>
        <p:blipFill rotWithShape="1">
          <a:blip r:embed="rId4"/>
          <a:srcRect l="3158" t="54796" r="51779" b="2033"/>
          <a:stretch/>
        </p:blipFill>
        <p:spPr>
          <a:xfrm>
            <a:off x="786469" y="3335074"/>
            <a:ext cx="4133402" cy="2421377"/>
          </a:xfrm>
          <a:prstGeom prst="rect">
            <a:avLst/>
          </a:prstGeom>
        </p:spPr>
      </p:pic>
      <p:sp>
        <p:nvSpPr>
          <p:cNvPr id="12" name="Rectangle 11">
            <a:extLst>
              <a:ext uri="{FF2B5EF4-FFF2-40B4-BE49-F238E27FC236}">
                <a16:creationId xmlns:a16="http://schemas.microsoft.com/office/drawing/2014/main" xmlns="" id="{CBF10FD8-8C11-4194-AA0B-C24177109EA1}"/>
              </a:ext>
            </a:extLst>
          </p:cNvPr>
          <p:cNvSpPr/>
          <p:nvPr/>
        </p:nvSpPr>
        <p:spPr>
          <a:xfrm>
            <a:off x="3382683" y="1323900"/>
            <a:ext cx="2786340" cy="461665"/>
          </a:xfrm>
          <a:prstGeom prst="rect">
            <a:avLst/>
          </a:prstGeom>
        </p:spPr>
        <p:txBody>
          <a:bodyPr wrap="none">
            <a:spAutoFit/>
          </a:bodyPr>
          <a:lstStyle/>
          <a:p>
            <a:r>
              <a:rPr lang="en-US" sz="2400" dirty="0" smtClean="0">
                <a:latin typeface="+mj-lt"/>
              </a:rPr>
              <a:t>Buffered predictors</a:t>
            </a:r>
            <a:endParaRPr lang="nl-NL" sz="2400" dirty="0">
              <a:latin typeface="+mj-lt"/>
            </a:endParaRPr>
          </a:p>
        </p:txBody>
      </p:sp>
    </p:spTree>
    <p:extLst>
      <p:ext uri="{BB962C8B-B14F-4D97-AF65-F5344CB8AC3E}">
        <p14:creationId xmlns:p14="http://schemas.microsoft.com/office/powerpoint/2010/main" val="10278998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2C0DD4-C757-2C4A-BF92-D1C0DC45A545}"/>
              </a:ext>
            </a:extLst>
          </p:cNvPr>
          <p:cNvSpPr>
            <a:spLocks noGrp="1"/>
          </p:cNvSpPr>
          <p:nvPr>
            <p:ph type="title"/>
          </p:nvPr>
        </p:nvSpPr>
        <p:spPr>
          <a:xfrm>
            <a:off x="1931082" y="1265767"/>
            <a:ext cx="5182558" cy="745629"/>
          </a:xfrm>
        </p:spPr>
        <p:txBody>
          <a:bodyPr>
            <a:noAutofit/>
          </a:bodyPr>
          <a:lstStyle/>
          <a:p>
            <a:r>
              <a:rPr lang="nl-NL" altLang="zh-CN" sz="2100" dirty="0"/>
              <a:t>LUR </a:t>
            </a:r>
            <a:r>
              <a:rPr lang="nl-NL" altLang="zh-CN" sz="2100" dirty="0" err="1"/>
              <a:t>prediction</a:t>
            </a:r>
            <a:r>
              <a:rPr lang="nl-NL" altLang="zh-CN" sz="2100" dirty="0"/>
              <a:t> of </a:t>
            </a:r>
            <a:r>
              <a:rPr lang="de-DE" altLang="zh-CN" sz="2100" dirty="0"/>
              <a:t>NO</a:t>
            </a:r>
            <a:r>
              <a:rPr lang="de-DE" altLang="zh-CN" sz="2100" baseline="-25000" dirty="0"/>
              <a:t>2</a:t>
            </a:r>
            <a:r>
              <a:rPr lang="de-DE" altLang="zh-CN" sz="2100" dirty="0"/>
              <a:t> </a:t>
            </a:r>
            <a:endParaRPr lang="en-US" sz="1500" dirty="0"/>
          </a:p>
        </p:txBody>
      </p:sp>
      <p:pic>
        <p:nvPicPr>
          <p:cNvPr id="3" name="Picture 2" descr="D:\Soena001\surfdrive\GGHDC\docs\presentaties\EGU2017\NO2januari-weekdays.gif">
            <a:extLst>
              <a:ext uri="{FF2B5EF4-FFF2-40B4-BE49-F238E27FC236}">
                <a16:creationId xmlns:a16="http://schemas.microsoft.com/office/drawing/2014/main" xmlns="" id="{0F229079-B1FC-BB42-93AE-792E55EC493D}"/>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491521" y="2335744"/>
            <a:ext cx="2922248" cy="29222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BCBBA48B-2E6C-9F4D-91FC-CC78D04EDC90}"/>
              </a:ext>
            </a:extLst>
          </p:cNvPr>
          <p:cNvSpPr txBox="1"/>
          <p:nvPr/>
        </p:nvSpPr>
        <p:spPr>
          <a:xfrm>
            <a:off x="6366922" y="4891875"/>
            <a:ext cx="762230" cy="403957"/>
          </a:xfrm>
          <a:prstGeom prst="rect">
            <a:avLst/>
          </a:prstGeom>
          <a:noFill/>
        </p:spPr>
        <p:txBody>
          <a:bodyPr wrap="square" rtlCol="0">
            <a:spAutoFit/>
          </a:bodyPr>
          <a:lstStyle/>
          <a:p>
            <a:r>
              <a:rPr lang="en-US" sz="2025" dirty="0"/>
              <a:t>Hour</a:t>
            </a:r>
            <a:endParaRPr lang="nl-NL" sz="2025" dirty="0"/>
          </a:p>
        </p:txBody>
      </p:sp>
      <p:cxnSp>
        <p:nvCxnSpPr>
          <p:cNvPr id="5" name="Straight Connector 4">
            <a:extLst>
              <a:ext uri="{FF2B5EF4-FFF2-40B4-BE49-F238E27FC236}">
                <a16:creationId xmlns:a16="http://schemas.microsoft.com/office/drawing/2014/main" xmlns="" id="{00AA4A46-AE9C-D348-A16A-211671630B39}"/>
              </a:ext>
            </a:extLst>
          </p:cNvPr>
          <p:cNvCxnSpPr>
            <a:cxnSpLocks/>
          </p:cNvCxnSpPr>
          <p:nvPr/>
        </p:nvCxnSpPr>
        <p:spPr>
          <a:xfrm>
            <a:off x="3769608" y="5063566"/>
            <a:ext cx="591043" cy="1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D4390103-CA1B-8843-973E-1F56D32D6137}"/>
              </a:ext>
            </a:extLst>
          </p:cNvPr>
          <p:cNvSpPr txBox="1"/>
          <p:nvPr/>
        </p:nvSpPr>
        <p:spPr>
          <a:xfrm>
            <a:off x="3596103" y="4914035"/>
            <a:ext cx="251136" cy="334707"/>
          </a:xfrm>
          <a:prstGeom prst="rect">
            <a:avLst/>
          </a:prstGeom>
          <a:noFill/>
        </p:spPr>
        <p:txBody>
          <a:bodyPr wrap="square" rtlCol="0">
            <a:spAutoFit/>
          </a:bodyPr>
          <a:lstStyle/>
          <a:p>
            <a:r>
              <a:rPr lang="en-US" sz="1575" dirty="0"/>
              <a:t>0</a:t>
            </a:r>
            <a:endParaRPr lang="nl-NL" sz="1575" dirty="0"/>
          </a:p>
        </p:txBody>
      </p:sp>
      <p:sp>
        <p:nvSpPr>
          <p:cNvPr id="7" name="TextBox 6">
            <a:extLst>
              <a:ext uri="{FF2B5EF4-FFF2-40B4-BE49-F238E27FC236}">
                <a16:creationId xmlns:a16="http://schemas.microsoft.com/office/drawing/2014/main" xmlns="" id="{FCE253FA-81EF-5D4F-8D95-7881E3B92FB9}"/>
              </a:ext>
            </a:extLst>
          </p:cNvPr>
          <p:cNvSpPr txBox="1"/>
          <p:nvPr/>
        </p:nvSpPr>
        <p:spPr>
          <a:xfrm>
            <a:off x="4360649" y="4914035"/>
            <a:ext cx="963642" cy="334707"/>
          </a:xfrm>
          <a:prstGeom prst="rect">
            <a:avLst/>
          </a:prstGeom>
          <a:noFill/>
        </p:spPr>
        <p:txBody>
          <a:bodyPr wrap="square" rtlCol="0">
            <a:spAutoFit/>
          </a:bodyPr>
          <a:lstStyle/>
          <a:p>
            <a:r>
              <a:rPr lang="en-US" sz="1575" dirty="0"/>
              <a:t>5km</a:t>
            </a:r>
            <a:endParaRPr lang="nl-NL" sz="1575" dirty="0"/>
          </a:p>
        </p:txBody>
      </p:sp>
      <p:grpSp>
        <p:nvGrpSpPr>
          <p:cNvPr id="8" name="Group 7">
            <a:extLst>
              <a:ext uri="{FF2B5EF4-FFF2-40B4-BE49-F238E27FC236}">
                <a16:creationId xmlns:a16="http://schemas.microsoft.com/office/drawing/2014/main" xmlns="" id="{226EC411-1C7C-AD46-BB53-6A252E12A87B}"/>
              </a:ext>
            </a:extLst>
          </p:cNvPr>
          <p:cNvGrpSpPr/>
          <p:nvPr/>
        </p:nvGrpSpPr>
        <p:grpSpPr>
          <a:xfrm>
            <a:off x="6808348" y="2552061"/>
            <a:ext cx="904025" cy="2287006"/>
            <a:chOff x="1789473" y="1309312"/>
            <a:chExt cx="1607154" cy="4065789"/>
          </a:xfrm>
        </p:grpSpPr>
        <p:pic>
          <p:nvPicPr>
            <p:cNvPr id="9" name="Picture 2">
              <a:extLst>
                <a:ext uri="{FF2B5EF4-FFF2-40B4-BE49-F238E27FC236}">
                  <a16:creationId xmlns:a16="http://schemas.microsoft.com/office/drawing/2014/main" xmlns="" id="{EF1B69AD-37CF-CD4B-99F7-F8F73DBFB5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94" t="6247" r="50215" b="5501"/>
            <a:stretch/>
          </p:blipFill>
          <p:spPr bwMode="auto">
            <a:xfrm>
              <a:off x="1789473" y="2084442"/>
              <a:ext cx="502815" cy="2959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xmlns="" id="{B408879E-5350-6040-AB26-9281D9E532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188329" y="1088971"/>
              <a:ext cx="518145" cy="958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a:extLst>
                <a:ext uri="{FF2B5EF4-FFF2-40B4-BE49-F238E27FC236}">
                  <a16:creationId xmlns:a16="http://schemas.microsoft.com/office/drawing/2014/main" xmlns="" id="{6CE38541-2EE3-BF42-9737-BB4348C5272A}"/>
                </a:ext>
              </a:extLst>
            </p:cNvPr>
            <p:cNvSpPr txBox="1"/>
            <p:nvPr/>
          </p:nvSpPr>
          <p:spPr>
            <a:xfrm>
              <a:off x="2354847" y="4780066"/>
              <a:ext cx="571969" cy="595035"/>
            </a:xfrm>
            <a:prstGeom prst="rect">
              <a:avLst/>
            </a:prstGeom>
            <a:noFill/>
          </p:spPr>
          <p:txBody>
            <a:bodyPr wrap="square" rtlCol="0">
              <a:spAutoFit/>
            </a:bodyPr>
            <a:lstStyle/>
            <a:p>
              <a:r>
                <a:rPr lang="en-US" sz="1575" dirty="0"/>
                <a:t>0</a:t>
              </a:r>
              <a:endParaRPr lang="nl-NL" sz="1575" dirty="0"/>
            </a:p>
          </p:txBody>
        </p:sp>
        <p:sp>
          <p:nvSpPr>
            <p:cNvPr id="12" name="TextBox 11">
              <a:extLst>
                <a:ext uri="{FF2B5EF4-FFF2-40B4-BE49-F238E27FC236}">
                  <a16:creationId xmlns:a16="http://schemas.microsoft.com/office/drawing/2014/main" xmlns="" id="{920AF500-931B-E148-B974-AFBCD0CBD26C}"/>
                </a:ext>
              </a:extLst>
            </p:cNvPr>
            <p:cNvSpPr txBox="1"/>
            <p:nvPr/>
          </p:nvSpPr>
          <p:spPr>
            <a:xfrm>
              <a:off x="2358143" y="1822829"/>
              <a:ext cx="1038484" cy="595035"/>
            </a:xfrm>
            <a:prstGeom prst="rect">
              <a:avLst/>
            </a:prstGeom>
            <a:noFill/>
          </p:spPr>
          <p:txBody>
            <a:bodyPr wrap="square" rtlCol="0">
              <a:spAutoFit/>
            </a:bodyPr>
            <a:lstStyle/>
            <a:p>
              <a:r>
                <a:rPr lang="en-US" sz="1575" dirty="0"/>
                <a:t>60</a:t>
              </a:r>
              <a:endParaRPr lang="nl-NL" sz="1575" dirty="0"/>
            </a:p>
          </p:txBody>
        </p:sp>
        <p:sp>
          <p:nvSpPr>
            <p:cNvPr id="13" name="TextBox 12">
              <a:extLst>
                <a:ext uri="{FF2B5EF4-FFF2-40B4-BE49-F238E27FC236}">
                  <a16:creationId xmlns:a16="http://schemas.microsoft.com/office/drawing/2014/main" xmlns="" id="{FD31CF0E-B6E8-EE48-8ED8-F045D646A333}"/>
                </a:ext>
              </a:extLst>
            </p:cNvPr>
            <p:cNvSpPr txBox="1"/>
            <p:nvPr/>
          </p:nvSpPr>
          <p:spPr>
            <a:xfrm>
              <a:off x="2354847" y="3316276"/>
              <a:ext cx="958828" cy="595035"/>
            </a:xfrm>
            <a:prstGeom prst="rect">
              <a:avLst/>
            </a:prstGeom>
            <a:noFill/>
          </p:spPr>
          <p:txBody>
            <a:bodyPr wrap="square" rtlCol="0">
              <a:spAutoFit/>
            </a:bodyPr>
            <a:lstStyle/>
            <a:p>
              <a:r>
                <a:rPr lang="en-US" sz="1575" dirty="0"/>
                <a:t>30</a:t>
              </a:r>
              <a:endParaRPr lang="nl-NL" sz="1575" dirty="0"/>
            </a:p>
          </p:txBody>
        </p:sp>
        <p:cxnSp>
          <p:nvCxnSpPr>
            <p:cNvPr id="14" name="Straight Connector 13">
              <a:extLst>
                <a:ext uri="{FF2B5EF4-FFF2-40B4-BE49-F238E27FC236}">
                  <a16:creationId xmlns:a16="http://schemas.microsoft.com/office/drawing/2014/main" xmlns="" id="{F0112BF7-D5CD-6643-9B53-BE7AC830843A}"/>
                </a:ext>
              </a:extLst>
            </p:cNvPr>
            <p:cNvCxnSpPr/>
            <p:nvPr/>
          </p:nvCxnSpPr>
          <p:spPr>
            <a:xfrm flipH="1">
              <a:off x="2259286" y="2108004"/>
              <a:ext cx="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ED42A592-3EB1-114D-B8E3-13FEDE15C768}"/>
                </a:ext>
              </a:extLst>
            </p:cNvPr>
            <p:cNvCxnSpPr/>
            <p:nvPr/>
          </p:nvCxnSpPr>
          <p:spPr>
            <a:xfrm flipH="1">
              <a:off x="2259286" y="3578998"/>
              <a:ext cx="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xmlns="" id="{95638AF2-FBB3-334E-84ED-E9363A1F8031}"/>
                </a:ext>
              </a:extLst>
            </p:cNvPr>
            <p:cNvCxnSpPr/>
            <p:nvPr/>
          </p:nvCxnSpPr>
          <p:spPr>
            <a:xfrm flipH="1">
              <a:off x="2259286" y="5019635"/>
              <a:ext cx="144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xmlns="" id="{0D56FE12-31B9-904B-B4AF-220558F0F03A}"/>
              </a:ext>
            </a:extLst>
          </p:cNvPr>
          <p:cNvGrpSpPr/>
          <p:nvPr/>
        </p:nvGrpSpPr>
        <p:grpSpPr>
          <a:xfrm>
            <a:off x="1583317" y="2333238"/>
            <a:ext cx="1848302" cy="2097405"/>
            <a:chOff x="8792103" y="1132434"/>
            <a:chExt cx="3285871" cy="3728720"/>
          </a:xfrm>
        </p:grpSpPr>
        <p:pic>
          <p:nvPicPr>
            <p:cNvPr id="18" name="Picture 17">
              <a:extLst>
                <a:ext uri="{FF2B5EF4-FFF2-40B4-BE49-F238E27FC236}">
                  <a16:creationId xmlns:a16="http://schemas.microsoft.com/office/drawing/2014/main" xmlns="" id="{AB75B328-F452-684A-B4CF-22B0C41D4A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2103" y="1132434"/>
              <a:ext cx="3285871" cy="3728720"/>
            </a:xfrm>
            <a:prstGeom prst="rect">
              <a:avLst/>
            </a:prstGeom>
          </p:spPr>
        </p:pic>
        <p:sp>
          <p:nvSpPr>
            <p:cNvPr id="19" name="TextBox 18">
              <a:extLst>
                <a:ext uri="{FF2B5EF4-FFF2-40B4-BE49-F238E27FC236}">
                  <a16:creationId xmlns:a16="http://schemas.microsoft.com/office/drawing/2014/main" xmlns="" id="{192DD4B0-7488-A741-833C-3C1A784B3B63}"/>
                </a:ext>
              </a:extLst>
            </p:cNvPr>
            <p:cNvSpPr txBox="1"/>
            <p:nvPr/>
          </p:nvSpPr>
          <p:spPr>
            <a:xfrm>
              <a:off x="10170160" y="2941501"/>
              <a:ext cx="406400" cy="379707"/>
            </a:xfrm>
            <a:prstGeom prst="rect">
              <a:avLst/>
            </a:prstGeom>
            <a:noFill/>
            <a:ln w="28575">
              <a:solidFill>
                <a:srgbClr val="FF0000"/>
              </a:solidFill>
            </a:ln>
          </p:spPr>
          <p:txBody>
            <a:bodyPr wrap="square" rtlCol="0">
              <a:spAutoFit/>
            </a:bodyPr>
            <a:lstStyle/>
            <a:p>
              <a:r>
                <a:rPr lang="en-US" sz="788" dirty="0"/>
                <a:t> </a:t>
              </a:r>
            </a:p>
          </p:txBody>
        </p:sp>
      </p:grpSp>
      <p:sp>
        <p:nvSpPr>
          <p:cNvPr id="20" name="TextBox 19">
            <a:extLst>
              <a:ext uri="{FF2B5EF4-FFF2-40B4-BE49-F238E27FC236}">
                <a16:creationId xmlns:a16="http://schemas.microsoft.com/office/drawing/2014/main" xmlns="" id="{3600A1A9-771F-4269-8821-468A2571BF81}"/>
              </a:ext>
            </a:extLst>
          </p:cNvPr>
          <p:cNvSpPr txBox="1"/>
          <p:nvPr/>
        </p:nvSpPr>
        <p:spPr>
          <a:xfrm>
            <a:off x="5496211" y="5294672"/>
            <a:ext cx="1529570" cy="253916"/>
          </a:xfrm>
          <a:prstGeom prst="rect">
            <a:avLst/>
          </a:prstGeom>
          <a:noFill/>
        </p:spPr>
        <p:txBody>
          <a:bodyPr wrap="square" rtlCol="0">
            <a:spAutoFit/>
          </a:bodyPr>
          <a:lstStyle/>
          <a:p>
            <a:r>
              <a:rPr lang="en-US" sz="1050" dirty="0"/>
              <a:t>5 m resolution</a:t>
            </a:r>
            <a:endParaRPr lang="nl-NL" sz="1050" dirty="0"/>
          </a:p>
        </p:txBody>
      </p:sp>
      <p:sp>
        <p:nvSpPr>
          <p:cNvPr id="21" name="Rectangle 20">
            <a:extLst>
              <a:ext uri="{FF2B5EF4-FFF2-40B4-BE49-F238E27FC236}">
                <a16:creationId xmlns:a16="http://schemas.microsoft.com/office/drawing/2014/main" xmlns="" id="{736D50AB-9AE1-4569-9779-67278AFCD160}"/>
              </a:ext>
            </a:extLst>
          </p:cNvPr>
          <p:cNvSpPr/>
          <p:nvPr/>
        </p:nvSpPr>
        <p:spPr>
          <a:xfrm>
            <a:off x="3389887" y="2058017"/>
            <a:ext cx="3786614" cy="253916"/>
          </a:xfrm>
          <a:prstGeom prst="rect">
            <a:avLst/>
          </a:prstGeom>
        </p:spPr>
        <p:txBody>
          <a:bodyPr wrap="none">
            <a:spAutoFit/>
          </a:bodyPr>
          <a:lstStyle/>
          <a:p>
            <a:r>
              <a:rPr lang="nl-NL" altLang="zh-CN" sz="1050" dirty="0">
                <a:latin typeface="+mj-lt"/>
              </a:rPr>
              <a:t>Spatiotemporal dynamic of air pollution showing road effects</a:t>
            </a:r>
            <a:endParaRPr lang="nl-NL" sz="1050" dirty="0">
              <a:latin typeface="+mj-lt"/>
            </a:endParaRPr>
          </a:p>
        </p:txBody>
      </p:sp>
    </p:spTree>
    <p:extLst>
      <p:ext uri="{BB962C8B-B14F-4D97-AF65-F5344CB8AC3E}">
        <p14:creationId xmlns:p14="http://schemas.microsoft.com/office/powerpoint/2010/main" val="23654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5BCBE76B-8DAA-4995-94F5-4CF7FF71563A}"/>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7" name="Rectangle 6">
            <a:extLst>
              <a:ext uri="{FF2B5EF4-FFF2-40B4-BE49-F238E27FC236}">
                <a16:creationId xmlns="" xmlns:a16="http://schemas.microsoft.com/office/drawing/2014/main" id="{D1DC4879-117B-4874-A239-FBE0F38B4443}"/>
              </a:ext>
            </a:extLst>
          </p:cNvPr>
          <p:cNvSpPr/>
          <p:nvPr/>
        </p:nvSpPr>
        <p:spPr>
          <a:xfrm>
            <a:off x="1785011" y="1131692"/>
            <a:ext cx="4427815" cy="461665"/>
          </a:xfrm>
          <a:prstGeom prst="rect">
            <a:avLst/>
          </a:prstGeom>
        </p:spPr>
        <p:txBody>
          <a:bodyPr wrap="none">
            <a:spAutoFit/>
          </a:bodyPr>
          <a:lstStyle/>
          <a:p>
            <a:pPr algn="ctr">
              <a:buClr>
                <a:schemeClr val="dk1"/>
              </a:buClr>
            </a:pPr>
            <a:r>
              <a:rPr lang="nl-NL" sz="2400" dirty="0" err="1">
                <a:latin typeface="+mj-lt"/>
                <a:cs typeface="Calibri" panose="020F0502020204030204" pitchFamily="34" charset="0"/>
              </a:rPr>
              <a:t>Ground</a:t>
            </a:r>
            <a:r>
              <a:rPr lang="nl-NL" sz="2400" dirty="0">
                <a:latin typeface="+mj-lt"/>
                <a:cs typeface="Calibri" panose="020F0502020204030204" pitchFamily="34" charset="0"/>
              </a:rPr>
              <a:t> monitor Data: </a:t>
            </a:r>
            <a:r>
              <a:rPr lang="nl-NL" sz="2400" dirty="0" err="1" smtClean="0">
                <a:latin typeface="+mj-lt"/>
                <a:cs typeface="Calibri" panose="020F0502020204030204" pitchFamily="34" charset="0"/>
              </a:rPr>
              <a:t>OpenAQ</a:t>
            </a:r>
            <a:endParaRPr lang="nl-NL" sz="2400" dirty="0">
              <a:latin typeface="+mj-lt"/>
              <a:cs typeface="Calibri" panose="020F0502020204030204" pitchFamily="34" charset="0"/>
            </a:endParaRPr>
          </a:p>
        </p:txBody>
      </p:sp>
      <p:pic>
        <p:nvPicPr>
          <p:cNvPr id="9" name="Picture 8"/>
          <p:cNvPicPr>
            <a:picLocks noChangeAspect="1"/>
          </p:cNvPicPr>
          <p:nvPr/>
        </p:nvPicPr>
        <p:blipFill>
          <a:blip r:embed="rId2"/>
          <a:stretch>
            <a:fillRect/>
          </a:stretch>
        </p:blipFill>
        <p:spPr>
          <a:xfrm>
            <a:off x="110937" y="1926668"/>
            <a:ext cx="8863670" cy="4019428"/>
          </a:xfrm>
          <a:prstGeom prst="rect">
            <a:avLst/>
          </a:prstGeom>
        </p:spPr>
      </p:pic>
      <p:sp>
        <p:nvSpPr>
          <p:cNvPr id="2" name="Rectangle 1"/>
          <p:cNvSpPr/>
          <p:nvPr/>
        </p:nvSpPr>
        <p:spPr>
          <a:xfrm>
            <a:off x="6241709" y="1208637"/>
            <a:ext cx="851516" cy="369332"/>
          </a:xfrm>
          <a:prstGeom prst="rect">
            <a:avLst/>
          </a:prstGeom>
        </p:spPr>
        <p:txBody>
          <a:bodyPr wrap="none">
            <a:spAutoFit/>
          </a:bodyPr>
          <a:lstStyle/>
          <a:p>
            <a:pPr algn="ctr">
              <a:buClr>
                <a:schemeClr val="dk1"/>
              </a:buClr>
            </a:pPr>
            <a:r>
              <a:rPr lang="nl-NL" sz="1800" dirty="0">
                <a:cs typeface="Calibri" panose="020F0502020204030204" pitchFamily="34" charset="0"/>
              </a:rPr>
              <a:t>(2017)</a:t>
            </a:r>
          </a:p>
        </p:txBody>
      </p:sp>
    </p:spTree>
    <p:extLst>
      <p:ext uri="{BB962C8B-B14F-4D97-AF65-F5344CB8AC3E}">
        <p14:creationId xmlns:p14="http://schemas.microsoft.com/office/powerpoint/2010/main" val="11522126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37E12C8-5F2C-4E50-BA5D-CA07C288FCE0}"/>
              </a:ext>
            </a:extLst>
          </p:cNvPr>
          <p:cNvSpPr>
            <a:spLocks noGrp="1"/>
          </p:cNvSpPr>
          <p:nvPr>
            <p:ph type="sldNum" idx="12"/>
          </p:nvPr>
        </p:nvSpPr>
        <p:spPr>
          <a:xfrm>
            <a:off x="7443789" y="5726907"/>
            <a:ext cx="1600199" cy="273844"/>
          </a:xfrm>
        </p:spPr>
        <p:txBody>
          <a:bodyPr/>
          <a:lstStyle/>
          <a:p>
            <a:fld id="{00000000-1234-1234-1234-123412341234}" type="slidenum">
              <a:rPr lang="en-US" smtClean="0">
                <a:solidFill>
                  <a:prstClr val="black">
                    <a:tint val="75000"/>
                  </a:prstClr>
                </a:solidFill>
              </a:rPr>
              <a:pPr/>
              <a:t>9</a:t>
            </a:fld>
            <a:endParaRPr lang="en-US" dirty="0">
              <a:solidFill>
                <a:prstClr val="black">
                  <a:tint val="75000"/>
                </a:prstClr>
              </a:solidFill>
            </a:endParaRPr>
          </a:p>
        </p:txBody>
      </p:sp>
      <p:sp>
        <p:nvSpPr>
          <p:cNvPr id="5" name="TextBox 4">
            <a:extLst>
              <a:ext uri="{FF2B5EF4-FFF2-40B4-BE49-F238E27FC236}">
                <a16:creationId xmlns="" xmlns:a16="http://schemas.microsoft.com/office/drawing/2014/main" id="{A310FAE0-73BF-4540-B563-75216E88A083}"/>
              </a:ext>
            </a:extLst>
          </p:cNvPr>
          <p:cNvSpPr txBox="1"/>
          <p:nvPr/>
        </p:nvSpPr>
        <p:spPr>
          <a:xfrm>
            <a:off x="1699814" y="1780686"/>
            <a:ext cx="5743975" cy="4801314"/>
          </a:xfrm>
          <a:prstGeom prst="rect">
            <a:avLst/>
          </a:prstGeom>
          <a:noFill/>
        </p:spPr>
        <p:txBody>
          <a:bodyPr wrap="square" rtlCol="0">
            <a:spAutoFit/>
          </a:bodyPr>
          <a:lstStyle/>
          <a:p>
            <a:endParaRPr lang="nl-NL" sz="1800" i="1" kern="1200" dirty="0">
              <a:solidFill>
                <a:prstClr val="black"/>
              </a:solidFill>
              <a:latin typeface="Arial" charset="0"/>
              <a:ea typeface="Arial" charset="0"/>
              <a:cs typeface="Arial" charset="0"/>
            </a:endParaRPr>
          </a:p>
          <a:p>
            <a:r>
              <a:rPr lang="nl-NL" sz="1800" i="1" kern="1200" dirty="0">
                <a:solidFill>
                  <a:prstClr val="black"/>
                </a:solidFill>
                <a:latin typeface="Arial" charset="0"/>
                <a:ea typeface="Arial" charset="0"/>
                <a:cs typeface="Arial" charset="0"/>
              </a:rPr>
              <a:t>Road types: Highway, </a:t>
            </a:r>
            <a:r>
              <a:rPr lang="nl-NL" sz="1800" i="1" kern="1200" dirty="0" err="1">
                <a:solidFill>
                  <a:prstClr val="black"/>
                </a:solidFill>
                <a:latin typeface="Arial" charset="0"/>
                <a:ea typeface="Arial" charset="0"/>
                <a:cs typeface="Arial" charset="0"/>
              </a:rPr>
              <a:t>primary</a:t>
            </a:r>
            <a:r>
              <a:rPr lang="nl-NL" sz="1800" i="1" kern="1200" dirty="0">
                <a:solidFill>
                  <a:prstClr val="black"/>
                </a:solidFill>
                <a:latin typeface="Arial" charset="0"/>
                <a:ea typeface="Arial" charset="0"/>
                <a:cs typeface="Arial" charset="0"/>
              </a:rPr>
              <a:t> </a:t>
            </a:r>
            <a:r>
              <a:rPr lang="nl-NL" sz="1800" i="1" kern="1200" dirty="0" err="1">
                <a:solidFill>
                  <a:prstClr val="black"/>
                </a:solidFill>
                <a:latin typeface="Arial" charset="0"/>
                <a:ea typeface="Arial" charset="0"/>
                <a:cs typeface="Arial" charset="0"/>
              </a:rPr>
              <a:t>roads</a:t>
            </a:r>
            <a:r>
              <a:rPr lang="nl-NL" sz="1800" i="1" kern="1200" dirty="0">
                <a:solidFill>
                  <a:prstClr val="black"/>
                </a:solidFill>
                <a:latin typeface="Arial" charset="0"/>
                <a:ea typeface="Arial" charset="0"/>
                <a:cs typeface="Arial" charset="0"/>
              </a:rPr>
              <a:t>, </a:t>
            </a:r>
            <a:r>
              <a:rPr lang="nl-NL" sz="1800" i="1" kern="1200" dirty="0" err="1">
                <a:solidFill>
                  <a:prstClr val="black"/>
                </a:solidFill>
                <a:latin typeface="Arial" charset="0"/>
                <a:ea typeface="Arial" charset="0"/>
                <a:cs typeface="Arial" charset="0"/>
              </a:rPr>
              <a:t>local</a:t>
            </a:r>
            <a:r>
              <a:rPr lang="nl-NL" sz="1800" i="1" kern="1200" dirty="0">
                <a:solidFill>
                  <a:prstClr val="black"/>
                </a:solidFill>
                <a:latin typeface="Arial" charset="0"/>
                <a:ea typeface="Arial" charset="0"/>
                <a:cs typeface="Arial" charset="0"/>
              </a:rPr>
              <a:t> </a:t>
            </a:r>
            <a:r>
              <a:rPr lang="nl-NL" sz="1800" i="1" kern="1200" dirty="0" err="1">
                <a:solidFill>
                  <a:prstClr val="black"/>
                </a:solidFill>
                <a:latin typeface="Arial" charset="0"/>
                <a:ea typeface="Arial" charset="0"/>
                <a:cs typeface="Arial" charset="0"/>
              </a:rPr>
              <a:t>roads</a:t>
            </a:r>
            <a:endParaRPr lang="nl-NL" sz="1800" i="1" kern="1200" dirty="0">
              <a:solidFill>
                <a:prstClr val="black"/>
              </a:solidFill>
              <a:latin typeface="Arial" charset="0"/>
              <a:ea typeface="Arial" charset="0"/>
              <a:cs typeface="Arial" charset="0"/>
            </a:endParaRPr>
          </a:p>
          <a:p>
            <a:endParaRPr lang="nl-NL" sz="1800" i="1" kern="1200" dirty="0">
              <a:solidFill>
                <a:prstClr val="black"/>
              </a:solidFill>
              <a:latin typeface="Arial" charset="0"/>
              <a:ea typeface="Arial" charset="0"/>
              <a:cs typeface="Arial" charset="0"/>
            </a:endParaRPr>
          </a:p>
          <a:p>
            <a:r>
              <a:rPr lang="nl-NL" altLang="zh-CN" sz="1800" b="1" i="1" kern="1200" dirty="0" err="1">
                <a:solidFill>
                  <a:prstClr val="black"/>
                </a:solidFill>
                <a:latin typeface="Arial" charset="0"/>
                <a:ea typeface="Arial" charset="0"/>
                <a:cs typeface="Arial" charset="0"/>
              </a:rPr>
              <a:t>Emission-related</a:t>
            </a:r>
            <a:r>
              <a:rPr lang="nl-NL" altLang="zh-CN" sz="1800" b="1" i="1" kern="1200" dirty="0">
                <a:solidFill>
                  <a:prstClr val="black"/>
                </a:solidFill>
                <a:latin typeface="Arial" charset="0"/>
                <a:ea typeface="Arial" charset="0"/>
                <a:cs typeface="Arial" charset="0"/>
              </a:rPr>
              <a:t> </a:t>
            </a:r>
            <a:r>
              <a:rPr lang="nl-NL" sz="1800" b="1" i="1" kern="1200" dirty="0">
                <a:solidFill>
                  <a:prstClr val="black"/>
                </a:solidFill>
                <a:latin typeface="Arial" charset="0"/>
                <a:ea typeface="Arial" charset="0"/>
                <a:cs typeface="Arial" charset="0"/>
              </a:rPr>
              <a:t> </a:t>
            </a:r>
            <a:endParaRPr lang="nl-NL" sz="1800" i="1" kern="1200" dirty="0">
              <a:solidFill>
                <a:prstClr val="black"/>
              </a:solidFill>
              <a:latin typeface="Arial" charset="0"/>
              <a:ea typeface="Arial" charset="0"/>
              <a:cs typeface="Arial" charset="0"/>
            </a:endParaRPr>
          </a:p>
          <a:p>
            <a:r>
              <a:rPr lang="nl-NL" sz="1800" kern="1200" dirty="0">
                <a:solidFill>
                  <a:prstClr val="black"/>
                </a:solidFill>
                <a:latin typeface="Arial" charset="0"/>
                <a:ea typeface="Arial" charset="0"/>
                <a:cs typeface="Arial" charset="0"/>
              </a:rPr>
              <a:t>Road </a:t>
            </a:r>
            <a:r>
              <a:rPr lang="nl-NL" sz="1800" kern="1200" dirty="0" err="1">
                <a:solidFill>
                  <a:prstClr val="black"/>
                </a:solidFill>
                <a:latin typeface="Arial" charset="0"/>
                <a:ea typeface="Arial" charset="0"/>
                <a:cs typeface="Arial" charset="0"/>
              </a:rPr>
              <a:t>length</a:t>
            </a:r>
            <a:r>
              <a:rPr lang="nl-NL" sz="1800" kern="1200" dirty="0">
                <a:solidFill>
                  <a:prstClr val="black"/>
                </a:solidFill>
                <a:latin typeface="Arial" charset="0"/>
                <a:ea typeface="Arial" charset="0"/>
                <a:cs typeface="Arial" charset="0"/>
              </a:rPr>
              <a:t> </a:t>
            </a:r>
            <a:r>
              <a:rPr lang="nl-NL" sz="1800" kern="1200" dirty="0" err="1">
                <a:solidFill>
                  <a:prstClr val="black"/>
                </a:solidFill>
                <a:latin typeface="Arial" charset="0"/>
                <a:ea typeface="Arial" charset="0"/>
                <a:cs typeface="Arial" charset="0"/>
              </a:rPr>
              <a:t>and</a:t>
            </a:r>
            <a:r>
              <a:rPr lang="nl-NL" sz="1800" kern="1200" dirty="0">
                <a:solidFill>
                  <a:prstClr val="black"/>
                </a:solidFill>
                <a:latin typeface="Arial" charset="0"/>
                <a:ea typeface="Arial" charset="0"/>
                <a:cs typeface="Arial" charset="0"/>
              </a:rPr>
              <a:t> </a:t>
            </a:r>
            <a:r>
              <a:rPr lang="nl-NL" sz="1800" kern="1200" dirty="0" err="1">
                <a:solidFill>
                  <a:prstClr val="black"/>
                </a:solidFill>
                <a:latin typeface="Arial" charset="0"/>
                <a:ea typeface="Arial" charset="0"/>
                <a:cs typeface="Arial" charset="0"/>
              </a:rPr>
              <a:t>industry</a:t>
            </a:r>
            <a:r>
              <a:rPr lang="nl-NL" sz="1800" kern="1200" dirty="0">
                <a:solidFill>
                  <a:prstClr val="black"/>
                </a:solidFill>
                <a:latin typeface="Arial" charset="0"/>
                <a:ea typeface="Arial" charset="0"/>
                <a:cs typeface="Arial" charset="0"/>
              </a:rPr>
              <a:t> area </a:t>
            </a:r>
            <a:r>
              <a:rPr lang="nl-NL" sz="1800" kern="1200" dirty="0" err="1">
                <a:solidFill>
                  <a:prstClr val="black"/>
                </a:solidFill>
                <a:latin typeface="Arial" charset="0"/>
                <a:ea typeface="Arial" charset="0"/>
                <a:cs typeface="Arial" charset="0"/>
              </a:rPr>
              <a:t>within</a:t>
            </a:r>
            <a:r>
              <a:rPr lang="nl-NL" sz="1800" kern="1200" dirty="0">
                <a:solidFill>
                  <a:prstClr val="black"/>
                </a:solidFill>
                <a:latin typeface="Arial" charset="0"/>
                <a:ea typeface="Arial" charset="0"/>
                <a:cs typeface="Arial" charset="0"/>
              </a:rPr>
              <a:t> 25 m – 300 m radius ring</a:t>
            </a:r>
          </a:p>
          <a:p>
            <a:endParaRPr lang="nl-NL" sz="1800" b="1" kern="1200" dirty="0">
              <a:solidFill>
                <a:prstClr val="black"/>
              </a:solidFill>
              <a:latin typeface="Arial" charset="0"/>
              <a:ea typeface="Arial" charset="0"/>
              <a:cs typeface="Arial" charset="0"/>
            </a:endParaRPr>
          </a:p>
          <a:p>
            <a:r>
              <a:rPr lang="nl-NL" sz="1800" b="1" kern="1200" dirty="0">
                <a:solidFill>
                  <a:prstClr val="black"/>
                </a:solidFill>
                <a:latin typeface="Arial" charset="0"/>
                <a:ea typeface="Arial" charset="0"/>
                <a:cs typeface="Arial" charset="0"/>
              </a:rPr>
              <a:t>Background</a:t>
            </a:r>
          </a:p>
          <a:p>
            <a:r>
              <a:rPr lang="nl-NL" sz="1800" kern="1200" dirty="0">
                <a:solidFill>
                  <a:prstClr val="black"/>
                </a:solidFill>
                <a:latin typeface="Arial" charset="0"/>
                <a:ea typeface="Arial" charset="0"/>
                <a:cs typeface="Arial" charset="0"/>
              </a:rPr>
              <a:t>Road length within 300 m - 5000 m radius ring</a:t>
            </a:r>
          </a:p>
          <a:p>
            <a:r>
              <a:rPr lang="nl-NL" sz="1800" kern="1200" dirty="0">
                <a:solidFill>
                  <a:prstClr val="black"/>
                </a:solidFill>
                <a:latin typeface="Arial" charset="0"/>
                <a:ea typeface="Arial" charset="0"/>
                <a:cs typeface="Arial" charset="0"/>
              </a:rPr>
              <a:t>Population: 1 km, 3 km, 5 km </a:t>
            </a:r>
          </a:p>
          <a:p>
            <a:r>
              <a:rPr lang="nl-NL" sz="1800" kern="1200" dirty="0">
                <a:solidFill>
                  <a:prstClr val="black"/>
                </a:solidFill>
                <a:latin typeface="Arial" charset="0"/>
                <a:ea typeface="Arial" charset="0"/>
                <a:cs typeface="Arial" charset="0"/>
              </a:rPr>
              <a:t>Industry area 300m - 5km</a:t>
            </a:r>
            <a:endParaRPr lang="nl-NL" sz="1800" i="1" kern="1200" dirty="0">
              <a:solidFill>
                <a:prstClr val="black"/>
              </a:solidFill>
              <a:latin typeface="Arial" charset="0"/>
              <a:ea typeface="Arial" charset="0"/>
              <a:cs typeface="Arial" charset="0"/>
            </a:endParaRPr>
          </a:p>
          <a:p>
            <a:r>
              <a:rPr lang="en-US" sz="1800" kern="1200" dirty="0">
                <a:solidFill>
                  <a:prstClr val="black"/>
                </a:solidFill>
                <a:latin typeface="Arial" charset="0"/>
                <a:ea typeface="Arial" charset="0"/>
                <a:cs typeface="Arial" charset="0"/>
              </a:rPr>
              <a:t>Monthly wind speed (0.5 degree)</a:t>
            </a:r>
          </a:p>
          <a:p>
            <a:r>
              <a:rPr lang="en-US" sz="1800" kern="1200" dirty="0">
                <a:solidFill>
                  <a:prstClr val="black"/>
                </a:solidFill>
                <a:latin typeface="Arial" charset="0"/>
                <a:ea typeface="Arial" charset="0"/>
                <a:cs typeface="Arial" charset="0"/>
              </a:rPr>
              <a:t>Monthly temperature   (0.5 degree)</a:t>
            </a:r>
          </a:p>
          <a:p>
            <a:r>
              <a:rPr lang="nl-NL" sz="1800" kern="1200" dirty="0">
                <a:solidFill>
                  <a:prstClr val="black"/>
                </a:solidFill>
                <a:latin typeface="Arial" charset="0"/>
                <a:ea typeface="Arial" charset="0"/>
                <a:cs typeface="Arial" charset="0"/>
              </a:rPr>
              <a:t>Surface </a:t>
            </a:r>
            <a:r>
              <a:rPr lang="nl-NL" sz="1800" kern="1200" dirty="0" err="1">
                <a:solidFill>
                  <a:prstClr val="black"/>
                </a:solidFill>
                <a:latin typeface="Arial" charset="0"/>
                <a:ea typeface="Arial" charset="0"/>
                <a:cs typeface="Arial" charset="0"/>
              </a:rPr>
              <a:t>concentration</a:t>
            </a:r>
            <a:r>
              <a:rPr lang="nl-NL" sz="1800" kern="1200" dirty="0">
                <a:solidFill>
                  <a:prstClr val="black"/>
                </a:solidFill>
                <a:latin typeface="Arial" charset="0"/>
                <a:ea typeface="Arial" charset="0"/>
                <a:cs typeface="Arial" charset="0"/>
              </a:rPr>
              <a:t> product from Satellite products and the GEOS-CHEM  </a:t>
            </a:r>
          </a:p>
          <a:p>
            <a:r>
              <a:rPr lang="nl-NL" sz="1800" kern="1200" dirty="0">
                <a:solidFill>
                  <a:prstClr val="black"/>
                </a:solidFill>
                <a:latin typeface="Arial" charset="0"/>
                <a:ea typeface="Arial" charset="0"/>
                <a:cs typeface="Arial" charset="0"/>
              </a:rPr>
              <a:t>Satellite measured NO2 column density</a:t>
            </a:r>
          </a:p>
          <a:p>
            <a:endParaRPr lang="nl-NL" sz="1800" kern="1200" dirty="0">
              <a:solidFill>
                <a:prstClr val="black"/>
              </a:solidFill>
              <a:latin typeface="Arial" charset="0"/>
              <a:ea typeface="Arial" charset="0"/>
              <a:cs typeface="Arial" charset="0"/>
            </a:endParaRPr>
          </a:p>
        </p:txBody>
      </p:sp>
      <p:sp>
        <p:nvSpPr>
          <p:cNvPr id="6" name="Rectangle 5">
            <a:extLst>
              <a:ext uri="{FF2B5EF4-FFF2-40B4-BE49-F238E27FC236}">
                <a16:creationId xmlns="" xmlns:a16="http://schemas.microsoft.com/office/drawing/2014/main" id="{1DEE37D8-C72F-4E41-9E9C-B3648A208058}"/>
              </a:ext>
            </a:extLst>
          </p:cNvPr>
          <p:cNvSpPr/>
          <p:nvPr/>
        </p:nvSpPr>
        <p:spPr>
          <a:xfrm>
            <a:off x="3721683" y="1042022"/>
            <a:ext cx="1954381" cy="846386"/>
          </a:xfrm>
          <a:prstGeom prst="rect">
            <a:avLst/>
          </a:prstGeom>
        </p:spPr>
        <p:txBody>
          <a:bodyPr wrap="none">
            <a:spAutoFit/>
          </a:bodyPr>
          <a:lstStyle/>
          <a:p>
            <a:pPr algn="ctr">
              <a:buClr>
                <a:prstClr val="black"/>
              </a:buClr>
            </a:pPr>
            <a:r>
              <a:rPr lang="nl-NL" sz="2100" kern="1200" dirty="0">
                <a:solidFill>
                  <a:prstClr val="black"/>
                </a:solidFill>
                <a:latin typeface="Arial" charset="0"/>
                <a:ea typeface="Arial" charset="0"/>
                <a:cs typeface="Arial" charset="0"/>
              </a:rPr>
              <a:t>  </a:t>
            </a:r>
            <a:r>
              <a:rPr lang="nl-NL" sz="2800" kern="1200" dirty="0">
                <a:solidFill>
                  <a:prstClr val="black"/>
                </a:solidFill>
                <a:latin typeface="Arial" charset="0"/>
                <a:ea typeface="Arial" charset="0"/>
                <a:cs typeface="Arial" charset="0"/>
              </a:rPr>
              <a:t>Predictors</a:t>
            </a:r>
          </a:p>
          <a:p>
            <a:pPr algn="ctr">
              <a:buClr>
                <a:prstClr val="black"/>
              </a:buClr>
            </a:pPr>
            <a:endParaRPr lang="nl-NL" sz="2100" kern="1200" dirty="0">
              <a:solidFill>
                <a:prstClr val="black"/>
              </a:solidFill>
              <a:latin typeface="Arial" charset="0"/>
              <a:ea typeface="Arial" charset="0"/>
              <a:cs typeface="Arial" charset="0"/>
            </a:endParaRPr>
          </a:p>
        </p:txBody>
      </p:sp>
    </p:spTree>
    <p:extLst>
      <p:ext uri="{BB962C8B-B14F-4D97-AF65-F5344CB8AC3E}">
        <p14:creationId xmlns:p14="http://schemas.microsoft.com/office/powerpoint/2010/main" val="389694102"/>
      </p:ext>
    </p:extLst>
  </p:cSld>
  <p:clrMapOvr>
    <a:masterClrMapping/>
  </p:clrMapOvr>
  <p:timing>
    <p:tnLst>
      <p:par>
        <p:cTn id="1" dur="indefinite" restart="never" nodeType="tmRoot"/>
      </p:par>
    </p:tnLst>
  </p:timing>
</p:sld>
</file>

<file path=ppt/theme/theme1.xml><?xml version="1.0" encoding="utf-8"?>
<a:theme xmlns:a="http://schemas.openxmlformats.org/drawingml/2006/main" name="Larissa">
  <a:themeElements>
    <a:clrScheme name="Larissa">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33373</TotalTime>
  <Words>1380</Words>
  <Application>Microsoft Macintosh PowerPoint</Application>
  <PresentationFormat>On-screen Show (4:3)</PresentationFormat>
  <Paragraphs>386</Paragraphs>
  <Slides>44</Slides>
  <Notes>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44</vt:i4>
      </vt:variant>
    </vt:vector>
  </HeadingPairs>
  <TitlesOfParts>
    <vt:vector size="57" baseType="lpstr">
      <vt:lpstr>Calibri</vt:lpstr>
      <vt:lpstr>Calibri Light</vt:lpstr>
      <vt:lpstr>Cambria Math</vt:lpstr>
      <vt:lpstr>CMSS10</vt:lpstr>
      <vt:lpstr>Courier New</vt:lpstr>
      <vt:lpstr>DengXian</vt:lpstr>
      <vt:lpstr>inherit</vt:lpstr>
      <vt:lpstr>Open Sans</vt:lpstr>
      <vt:lpstr>Times New Roman</vt:lpstr>
      <vt:lpstr>Verdana</vt:lpstr>
      <vt:lpstr>Arial</vt:lpstr>
      <vt:lpstr>Larissa</vt:lpstr>
      <vt:lpstr>Office Theme</vt:lpstr>
      <vt:lpstr>  Statistical methods of global air pollution modeling    </vt:lpstr>
      <vt:lpstr> S1 Air pollution mapping and data exploration Introduction Land use regression model Data   Scripts data exploration: from visualization to preliminary examination  S2 Machine learning methods Introduction machine learning methods   Scripts How to use them, modeling parameter tuning, partial dependence plot, variable importance   S3 Prediction (map) and result analysis Scripts Predicting using Lasso, random forest, xgboost Results         </vt:lpstr>
      <vt:lpstr>PowerPoint Presentation</vt:lpstr>
      <vt:lpstr>Land use regression and data used in the project</vt:lpstr>
      <vt:lpstr>  Predicting air pollution and analyzing the sources. </vt:lpstr>
      <vt:lpstr>PowerPoint Presentation</vt:lpstr>
      <vt:lpstr>LUR prediction of NO2 </vt:lpstr>
      <vt:lpstr>PowerPoint Presentation</vt:lpstr>
      <vt:lpstr>PowerPoint Presentation</vt:lpstr>
      <vt:lpstr>PowerPoint Presentation</vt:lpstr>
      <vt:lpstr>Remote sensing measurements:  OMI (Ozone Monitoring Instrument)</vt:lpstr>
      <vt:lpstr>surface product based on remote sensing and GEOS-CHEM </vt:lpstr>
      <vt:lpstr>PowerPoint Presentation</vt:lpstr>
      <vt:lpstr>Statistical learning  1980, computer science, machine learning, neural networks, zipcode recognision problem, bell lab  </vt:lpstr>
      <vt:lpstr>Statisitcal learning</vt:lpstr>
      <vt:lpstr>PowerPoint Presentation</vt:lpstr>
      <vt:lpstr>PowerPoint Presentation</vt:lpstr>
      <vt:lpstr>PowerPoint Presentation</vt:lpstr>
      <vt:lpstr>Regression trees </vt:lpstr>
      <vt:lpstr>Random forest</vt:lpstr>
      <vt:lpstr>PowerPoint Presentation</vt:lpstr>
      <vt:lpstr>PowerPoint Presentation</vt:lpstr>
      <vt:lpstr>PowerPoint Presentation</vt:lpstr>
      <vt:lpstr>PowerPoint Presentation</vt:lpstr>
      <vt:lpstr>PowerPoint Presentation</vt:lpstr>
      <vt:lpstr>PowerPoint Presentation</vt:lpstr>
      <vt:lpstr>What can the machine learning methods tell? Partial dependence plot, trees, variable importance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predicting and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Spatiotemporal Change Modelling from Multidimensional Arrays</dc:title>
  <dc:creator>meng lu</dc:creator>
  <cp:lastModifiedBy>Microsoft Office User</cp:lastModifiedBy>
  <cp:revision>358</cp:revision>
  <cp:lastPrinted>2019-09-03T21:54:25Z</cp:lastPrinted>
  <dcterms:modified xsi:type="dcterms:W3CDTF">2019-09-03T21:54:37Z</dcterms:modified>
</cp:coreProperties>
</file>